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43F0267-E340-4316-9724-22BA56B887A4}" type="datetimeFigureOut">
              <a:rPr lang="it-IT" smtClean="0"/>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43F0267-E340-4316-9724-22BA56B887A4}" type="datetimeFigureOut">
              <a:rPr lang="it-IT" smtClean="0"/>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43F0267-E340-4316-9724-22BA56B887A4}" type="datetimeFigureOut">
              <a:rPr lang="it-IT" smtClean="0"/>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43F0267-E340-4316-9724-22BA56B887A4}" type="datetimeFigureOut">
              <a:rPr lang="it-IT" smtClean="0"/>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43F0267-E340-4316-9724-22BA56B887A4}" type="datetimeFigureOut">
              <a:rPr lang="it-IT" smtClean="0"/>
              <a:t>27/03/2020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43F0267-E340-4316-9724-22BA56B887A4}" type="datetimeFigureOut">
              <a:rPr lang="it-IT" smtClean="0"/>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43F0267-E340-4316-9724-22BA56B887A4}" type="datetimeFigureOut">
              <a:rPr lang="it-IT" smtClean="0"/>
              <a:t>27/03/2020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43F0267-E340-4316-9724-22BA56B887A4}" type="datetimeFigureOut">
              <a:rPr lang="it-IT" smtClean="0"/>
              <a:t>27/03/2020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43F0267-E340-4316-9724-22BA56B887A4}" type="datetimeFigureOut">
              <a:rPr lang="it-IT" smtClean="0"/>
              <a:t>27/03/2020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43F0267-E340-4316-9724-22BA56B887A4}" type="datetimeFigureOut">
              <a:rPr lang="it-IT" smtClean="0"/>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43F0267-E340-4316-9724-22BA56B887A4}" type="datetimeFigureOut">
              <a:rPr lang="it-IT" smtClean="0"/>
              <a:t>27/03/2020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1EE47FF-320B-4404-823C-9CF4FC2459F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F0267-E340-4316-9724-22BA56B887A4}" type="datetimeFigureOut">
              <a:rPr lang="it-IT" smtClean="0"/>
              <a:t>27/03/2020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E47FF-320B-4404-823C-9CF4FC2459F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vitadamamma.com/wp-content/uploads/2016/10/97807.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792088"/>
          </a:xfrm>
        </p:spPr>
        <p:txBody>
          <a:bodyPr>
            <a:normAutofit/>
          </a:bodyPr>
          <a:lstStyle/>
          <a:p>
            <a:pPr algn="ctr"/>
            <a:r>
              <a:rPr lang="it-IT" sz="3200" b="1" dirty="0" smtClean="0">
                <a:solidFill>
                  <a:srgbClr val="FF0000"/>
                </a:solidFill>
              </a:rPr>
              <a:t>La prima cotta </a:t>
            </a:r>
            <a:r>
              <a:rPr lang="it-IT" sz="3200" b="1" dirty="0" smtClean="0">
                <a:solidFill>
                  <a:srgbClr val="FF0000"/>
                </a:solidFill>
              </a:rPr>
              <a:t>degli adolescenti</a:t>
            </a:r>
            <a:r>
              <a:rPr lang="it-IT" sz="3200" b="1" dirty="0" smtClean="0">
                <a:solidFill>
                  <a:srgbClr val="FF0000"/>
                </a:solidFill>
              </a:rPr>
              <a:t>. </a:t>
            </a:r>
            <a:r>
              <a:rPr lang="it-IT" sz="3200" b="1" dirty="0" smtClean="0">
                <a:solidFill>
                  <a:srgbClr val="FF0000"/>
                </a:solidFill>
              </a:rPr>
              <a:t>Come </a:t>
            </a:r>
            <a:r>
              <a:rPr lang="it-IT" sz="3200" b="1" dirty="0" smtClean="0">
                <a:solidFill>
                  <a:srgbClr val="FF0000"/>
                </a:solidFill>
              </a:rPr>
              <a:t>gestirla?</a:t>
            </a:r>
            <a:endParaRPr lang="it-IT" sz="3200" b="1" dirty="0">
              <a:solidFill>
                <a:srgbClr val="FF0000"/>
              </a:solidFill>
            </a:endParaRPr>
          </a:p>
        </p:txBody>
      </p:sp>
      <p:sp>
        <p:nvSpPr>
          <p:cNvPr id="3" name="Sottotitolo 2"/>
          <p:cNvSpPr>
            <a:spLocks noGrp="1"/>
          </p:cNvSpPr>
          <p:nvPr>
            <p:ph type="subTitle" idx="1"/>
          </p:nvPr>
        </p:nvSpPr>
        <p:spPr>
          <a:xfrm>
            <a:off x="251520" y="5157192"/>
            <a:ext cx="8640960" cy="648072"/>
          </a:xfrm>
          <a:solidFill>
            <a:srgbClr val="FFFF00"/>
          </a:solidFill>
          <a:ln w="25400">
            <a:solidFill>
              <a:schemeClr val="accent1"/>
            </a:solidFill>
          </a:ln>
        </p:spPr>
        <p:txBody>
          <a:bodyPr>
            <a:noAutofit/>
          </a:bodyPr>
          <a:lstStyle/>
          <a:p>
            <a:pPr algn="ctr"/>
            <a:r>
              <a:rPr lang="it-IT" sz="2000" b="1" dirty="0" smtClean="0">
                <a:solidFill>
                  <a:srgbClr val="FF0000"/>
                </a:solidFill>
              </a:rPr>
              <a:t>Nessuno è mai riuscito a capire perché succede ma succede a tutti. Anche se non è implicita la data di inizio si sa che non dura per sempre. </a:t>
            </a:r>
            <a:endParaRPr lang="it-IT" sz="2000" b="1" dirty="0">
              <a:solidFill>
                <a:srgbClr val="FF0000"/>
              </a:solidFill>
            </a:endParaRPr>
          </a:p>
        </p:txBody>
      </p:sp>
      <p:sp>
        <p:nvSpPr>
          <p:cNvPr id="5" name="CasellaDiTesto 4"/>
          <p:cNvSpPr txBox="1"/>
          <p:nvPr/>
        </p:nvSpPr>
        <p:spPr>
          <a:xfrm>
            <a:off x="251520" y="6021288"/>
            <a:ext cx="8640960" cy="369332"/>
          </a:xfrm>
          <a:prstGeom prst="rect">
            <a:avLst/>
          </a:prstGeom>
          <a:noFill/>
        </p:spPr>
        <p:txBody>
          <a:bodyPr wrap="square" rtlCol="0">
            <a:spAutoFit/>
          </a:bodyPr>
          <a:lstStyle/>
          <a:p>
            <a:pPr algn="ctr"/>
            <a:r>
              <a:rPr lang="it-IT" b="1" dirty="0" smtClean="0"/>
              <a:t>Prof. Francesco Cannizzaro – Specialista in Pedagogia, Bioetica e Sessuologia</a:t>
            </a:r>
            <a:endParaRPr lang="it-IT" b="1" dirty="0"/>
          </a:p>
        </p:txBody>
      </p:sp>
      <p:sp>
        <p:nvSpPr>
          <p:cNvPr id="6" name="Segnaposto data 5"/>
          <p:cNvSpPr>
            <a:spLocks noGrp="1"/>
          </p:cNvSpPr>
          <p:nvPr>
            <p:ph type="dt" sz="half" idx="10"/>
          </p:nvPr>
        </p:nvSpPr>
        <p:spPr/>
        <p:txBody>
          <a:bodyPr/>
          <a:lstStyle/>
          <a:p>
            <a:fld id="{3A1A555A-CE86-45F3-AEC8-06802DFDFAF4}"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8" name="Immagine 7" descr="la prima cotta degli adolescenti">
            <a:hlinkClick r:id="rId2"/>
          </p:cNvPr>
          <p:cNvPicPr/>
          <p:nvPr/>
        </p:nvPicPr>
        <p:blipFill>
          <a:blip r:embed="rId3" cstate="print"/>
          <a:srcRect/>
          <a:stretch>
            <a:fillRect/>
          </a:stretch>
        </p:blipFill>
        <p:spPr bwMode="auto">
          <a:xfrm>
            <a:off x="2051720" y="1340768"/>
            <a:ext cx="5040560" cy="3240360"/>
          </a:xfrm>
          <a:prstGeom prst="rect">
            <a:avLst/>
          </a:prstGeom>
          <a:noFill/>
          <a:ln w="25400">
            <a:solidFill>
              <a:srgbClr val="FF0000"/>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rmAutofit fontScale="90000"/>
          </a:bodyPr>
          <a:lstStyle/>
          <a:p>
            <a:pPr algn="ctr"/>
            <a:r>
              <a:rPr lang="it-IT" sz="2400" dirty="0" smtClean="0">
                <a:solidFill>
                  <a:srgbClr val="FF0000"/>
                </a:solidFill>
              </a:rPr>
              <a:t> </a:t>
            </a:r>
            <a:r>
              <a:rPr lang="it-IT" sz="3100" b="1" cap="all" dirty="0" smtClean="0">
                <a:solidFill>
                  <a:srgbClr val="FF0000"/>
                </a:solidFill>
              </a:rPr>
              <a:t>GESTIONE DELLA PRIMA COTTA DEI FIGLI</a:t>
            </a:r>
            <a:endParaRPr lang="it-IT" sz="2400" dirty="0">
              <a:solidFill>
                <a:srgbClr val="FF0000"/>
              </a:solidFill>
            </a:endParaRPr>
          </a:p>
        </p:txBody>
      </p:sp>
      <p:sp>
        <p:nvSpPr>
          <p:cNvPr id="3" name="Sottotitolo 2"/>
          <p:cNvSpPr>
            <a:spLocks noGrp="1"/>
          </p:cNvSpPr>
          <p:nvPr>
            <p:ph type="subTitle" idx="1"/>
          </p:nvPr>
        </p:nvSpPr>
        <p:spPr>
          <a:xfrm>
            <a:off x="251520" y="1484784"/>
            <a:ext cx="8640960" cy="2376264"/>
          </a:xfrm>
          <a:solidFill>
            <a:srgbClr val="FFFF00"/>
          </a:solidFill>
          <a:ln w="25400">
            <a:solidFill>
              <a:schemeClr val="accent1"/>
            </a:solidFill>
          </a:ln>
        </p:spPr>
        <p:txBody>
          <a:bodyPr>
            <a:noAutofit/>
          </a:bodyPr>
          <a:lstStyle/>
          <a:p>
            <a:pPr algn="ctr"/>
            <a:r>
              <a:rPr lang="it-IT" sz="2000" b="1" i="1" dirty="0" smtClean="0">
                <a:solidFill>
                  <a:srgbClr val="0070C0"/>
                </a:solidFill>
              </a:rPr>
              <a:t>Addirittura, quello che oggi sembra una normalità, solo vent’anni fa era qualcosa da non dire.</a:t>
            </a:r>
          </a:p>
          <a:p>
            <a:pPr algn="just"/>
            <a:r>
              <a:rPr lang="it-IT" sz="2000" b="1" dirty="0" smtClean="0">
                <a:solidFill>
                  <a:srgbClr val="FF0000"/>
                </a:solidFill>
              </a:rPr>
              <a:t>A proposito di ciò </a:t>
            </a:r>
            <a:r>
              <a:rPr lang="it-IT" sz="2000" dirty="0" smtClean="0">
                <a:solidFill>
                  <a:schemeClr val="tx1"/>
                </a:solidFill>
              </a:rPr>
              <a:t>stiamo ipotizzando che questi genitori stiano agendo in modo consapevole perché molti figli di oggi esprimono liberamente i loro “segreti di cuore”, essendo caduto ogni tabù al riguardo. </a:t>
            </a:r>
          </a:p>
          <a:p>
            <a:pPr algn="just"/>
            <a:r>
              <a:rPr lang="it-IT" sz="2000" b="1" dirty="0" smtClean="0">
                <a:solidFill>
                  <a:srgbClr val="FF0000"/>
                </a:solidFill>
              </a:rPr>
              <a:t>Resta, però</a:t>
            </a:r>
            <a:r>
              <a:rPr lang="it-IT" sz="2000" dirty="0" smtClean="0"/>
              <a:t>, </a:t>
            </a:r>
            <a:r>
              <a:rPr lang="it-IT" sz="2000" dirty="0" smtClean="0">
                <a:solidFill>
                  <a:schemeClr val="tx1"/>
                </a:solidFill>
              </a:rPr>
              <a:t>per inciso che ogni adolescente non vuole che i genitori ci mettano il becco.</a:t>
            </a:r>
            <a:endParaRPr lang="it-IT" sz="2000" dirty="0">
              <a:solidFill>
                <a:schemeClr val="tx1"/>
              </a:solidFill>
            </a:endParaRPr>
          </a:p>
        </p:txBody>
      </p:sp>
      <p:sp>
        <p:nvSpPr>
          <p:cNvPr id="6" name="Segnaposto data 5"/>
          <p:cNvSpPr>
            <a:spLocks noGrp="1"/>
          </p:cNvSpPr>
          <p:nvPr>
            <p:ph type="dt" sz="half" idx="10"/>
          </p:nvPr>
        </p:nvSpPr>
        <p:spPr/>
        <p:txBody>
          <a:bodyPr/>
          <a:lstStyle/>
          <a:p>
            <a:fld id="{8A78AE50-0E36-4D2E-9E08-98EAB064F7F5}"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9" name="CasellaDiTesto 8"/>
          <p:cNvSpPr txBox="1"/>
          <p:nvPr/>
        </p:nvSpPr>
        <p:spPr>
          <a:xfrm>
            <a:off x="2411760" y="908720"/>
            <a:ext cx="4392488" cy="461665"/>
          </a:xfrm>
          <a:prstGeom prst="rect">
            <a:avLst/>
          </a:prstGeom>
          <a:noFill/>
        </p:spPr>
        <p:txBody>
          <a:bodyPr wrap="square" rtlCol="0">
            <a:spAutoFit/>
          </a:bodyPr>
          <a:lstStyle/>
          <a:p>
            <a:pPr algn="ctr"/>
            <a:r>
              <a:rPr lang="it-IT" sz="2400" b="1" dirty="0" smtClean="0">
                <a:solidFill>
                  <a:srgbClr val="0070C0"/>
                </a:solidFill>
              </a:rPr>
              <a:t>Seconda variante (2)</a:t>
            </a:r>
            <a:endParaRPr lang="it-IT" sz="2400" b="1" dirty="0">
              <a:solidFill>
                <a:srgbClr val="0070C0"/>
              </a:solidFill>
            </a:endParaRPr>
          </a:p>
        </p:txBody>
      </p:sp>
      <p:pic>
        <p:nvPicPr>
          <p:cNvPr id="6147" name="Picture 3" descr="C:\Users\Master\Desktop\Ultime foto\cot5.jpg"/>
          <p:cNvPicPr>
            <a:picLocks noChangeAspect="1" noChangeArrowheads="1"/>
          </p:cNvPicPr>
          <p:nvPr/>
        </p:nvPicPr>
        <p:blipFill>
          <a:blip r:embed="rId2" cstate="print"/>
          <a:srcRect/>
          <a:stretch>
            <a:fillRect/>
          </a:stretch>
        </p:blipFill>
        <p:spPr bwMode="auto">
          <a:xfrm>
            <a:off x="1907704" y="4005064"/>
            <a:ext cx="5367869" cy="252028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p:cTn id="7" dur="500" fill="hold"/>
                                        <p:tgtEl>
                                          <p:spTgt spid="6147"/>
                                        </p:tgtEl>
                                        <p:attrNameLst>
                                          <p:attrName>ppt_w</p:attrName>
                                        </p:attrNameLst>
                                      </p:cBhvr>
                                      <p:tavLst>
                                        <p:tav tm="0">
                                          <p:val>
                                            <p:fltVal val="0"/>
                                          </p:val>
                                        </p:tav>
                                        <p:tav tm="100000">
                                          <p:val>
                                            <p:strVal val="#ppt_w"/>
                                          </p:val>
                                        </p:tav>
                                      </p:tavLst>
                                    </p:anim>
                                    <p:anim calcmode="lin" valueType="num">
                                      <p:cBhvr>
                                        <p:cTn id="8" dur="500" fill="hold"/>
                                        <p:tgtEl>
                                          <p:spTgt spid="6147"/>
                                        </p:tgtEl>
                                        <p:attrNameLst>
                                          <p:attrName>ppt_h</p:attrName>
                                        </p:attrNameLst>
                                      </p:cBhvr>
                                      <p:tavLst>
                                        <p:tav tm="0">
                                          <p:val>
                                            <p:fltVal val="0"/>
                                          </p:val>
                                        </p:tav>
                                        <p:tav tm="100000">
                                          <p:val>
                                            <p:strVal val="#ppt_h"/>
                                          </p:val>
                                        </p:tav>
                                      </p:tavLst>
                                    </p:anim>
                                    <p:anim calcmode="lin" valueType="num">
                                      <p:cBhvr>
                                        <p:cTn id="9" dur="500" fill="hold"/>
                                        <p:tgtEl>
                                          <p:spTgt spid="6147"/>
                                        </p:tgtEl>
                                        <p:attrNameLst>
                                          <p:attrName>style.rotation</p:attrName>
                                        </p:attrNameLst>
                                      </p:cBhvr>
                                      <p:tavLst>
                                        <p:tav tm="0">
                                          <p:val>
                                            <p:fltVal val="360"/>
                                          </p:val>
                                        </p:tav>
                                        <p:tav tm="100000">
                                          <p:val>
                                            <p:fltVal val="0"/>
                                          </p:val>
                                        </p:tav>
                                      </p:tavLst>
                                    </p:anim>
                                    <p:animEffect transition="in" filter="fade">
                                      <p:cBhvr>
                                        <p:cTn id="10" dur="500"/>
                                        <p:tgtEl>
                                          <p:spTgt spid="6147"/>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rmAutofit fontScale="90000"/>
          </a:bodyPr>
          <a:lstStyle/>
          <a:p>
            <a:pPr algn="ctr"/>
            <a:r>
              <a:rPr lang="it-IT" sz="2400" dirty="0" smtClean="0">
                <a:solidFill>
                  <a:srgbClr val="FF0000"/>
                </a:solidFill>
              </a:rPr>
              <a:t> </a:t>
            </a:r>
            <a:r>
              <a:rPr lang="it-IT" sz="3100" b="1" cap="all" dirty="0" smtClean="0">
                <a:solidFill>
                  <a:srgbClr val="FF0000"/>
                </a:solidFill>
              </a:rPr>
              <a:t>GESTIONE DELLA PRIMA COTTA DEI FIGLI</a:t>
            </a:r>
            <a:endParaRPr lang="it-IT" sz="2400" dirty="0">
              <a:solidFill>
                <a:srgbClr val="FF0000"/>
              </a:solidFill>
            </a:endParaRPr>
          </a:p>
        </p:txBody>
      </p:sp>
      <p:sp>
        <p:nvSpPr>
          <p:cNvPr id="3" name="Sottotitolo 2"/>
          <p:cNvSpPr>
            <a:spLocks noGrp="1"/>
          </p:cNvSpPr>
          <p:nvPr>
            <p:ph type="subTitle" idx="1"/>
          </p:nvPr>
        </p:nvSpPr>
        <p:spPr>
          <a:xfrm>
            <a:off x="251520" y="3284984"/>
            <a:ext cx="8640960" cy="2952328"/>
          </a:xfrm>
          <a:solidFill>
            <a:srgbClr val="FFFF00"/>
          </a:solidFill>
          <a:ln w="25400">
            <a:solidFill>
              <a:schemeClr val="accent1"/>
            </a:solidFill>
          </a:ln>
        </p:spPr>
        <p:txBody>
          <a:bodyPr>
            <a:noAutofit/>
          </a:bodyPr>
          <a:lstStyle/>
          <a:p>
            <a:pPr algn="ctr"/>
            <a:r>
              <a:rPr lang="it-IT" sz="2000" b="1" i="1" dirty="0" smtClean="0">
                <a:solidFill>
                  <a:srgbClr val="0070C0"/>
                </a:solidFill>
              </a:rPr>
              <a:t>La cosa cambia totalmente quando è il figlio maschio ad essere vittima della prima cotta </a:t>
            </a:r>
          </a:p>
          <a:p>
            <a:pPr algn="just"/>
            <a:r>
              <a:rPr lang="it-IT" sz="2000" b="1" dirty="0" smtClean="0">
                <a:solidFill>
                  <a:srgbClr val="FF0000"/>
                </a:solidFill>
              </a:rPr>
              <a:t>Il padre </a:t>
            </a:r>
            <a:r>
              <a:rPr lang="it-IT" sz="2000" dirty="0" smtClean="0">
                <a:solidFill>
                  <a:schemeClr val="tx1"/>
                </a:solidFill>
              </a:rPr>
              <a:t>ne andrà fiero e lo annovererà nel clan dei “grandi”, farà dei sorrisetti sornioni e delle battutine e, addirittura, potrebbe lasciarsi andare a qualche pacca goliardica sulla spalla del figlio pur senza toccare l’argomento direttamente.</a:t>
            </a:r>
          </a:p>
          <a:p>
            <a:pPr algn="just"/>
            <a:r>
              <a:rPr lang="it-IT" sz="2000" b="1" dirty="0" smtClean="0">
                <a:solidFill>
                  <a:srgbClr val="FF0000"/>
                </a:solidFill>
              </a:rPr>
              <a:t>Il ragazzino, </a:t>
            </a:r>
            <a:r>
              <a:rPr lang="it-IT" sz="2000" dirty="0" smtClean="0">
                <a:solidFill>
                  <a:schemeClr val="tx1"/>
                </a:solidFill>
              </a:rPr>
              <a:t>da parte sua, non potendo registrare l’atteggiamento del padre come un’insolita regressione, trarrà la conclusione che forse il padre voglia mandargli un messaggio, più o meno subliminale, di approvazione per qualcosa che di fatto non è ancora accaduta.</a:t>
            </a:r>
            <a:endParaRPr lang="it-IT" sz="2000" dirty="0">
              <a:solidFill>
                <a:schemeClr val="tx1"/>
              </a:solidFill>
            </a:endParaRPr>
          </a:p>
        </p:txBody>
      </p:sp>
      <p:sp>
        <p:nvSpPr>
          <p:cNvPr id="6" name="Segnaposto data 5"/>
          <p:cNvSpPr>
            <a:spLocks noGrp="1"/>
          </p:cNvSpPr>
          <p:nvPr>
            <p:ph type="dt" sz="half" idx="10"/>
          </p:nvPr>
        </p:nvSpPr>
        <p:spPr/>
        <p:txBody>
          <a:bodyPr/>
          <a:lstStyle/>
          <a:p>
            <a:fld id="{B1424B62-EA0F-4729-9D24-4C58C0BC0B3D}"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9" name="CasellaDiTesto 8"/>
          <p:cNvSpPr txBox="1"/>
          <p:nvPr/>
        </p:nvSpPr>
        <p:spPr>
          <a:xfrm>
            <a:off x="2411760" y="908720"/>
            <a:ext cx="4320480" cy="461665"/>
          </a:xfrm>
          <a:prstGeom prst="rect">
            <a:avLst/>
          </a:prstGeom>
          <a:noFill/>
        </p:spPr>
        <p:txBody>
          <a:bodyPr wrap="square" rtlCol="0">
            <a:spAutoFit/>
          </a:bodyPr>
          <a:lstStyle/>
          <a:p>
            <a:pPr algn="ctr"/>
            <a:r>
              <a:rPr lang="it-IT" sz="2400" b="1" dirty="0" smtClean="0">
                <a:solidFill>
                  <a:srgbClr val="0070C0"/>
                </a:solidFill>
              </a:rPr>
              <a:t>Terza variante (1)</a:t>
            </a:r>
            <a:endParaRPr lang="it-IT" sz="2400" b="1" dirty="0">
              <a:solidFill>
                <a:srgbClr val="0070C0"/>
              </a:solidFill>
            </a:endParaRPr>
          </a:p>
        </p:txBody>
      </p:sp>
      <p:pic>
        <p:nvPicPr>
          <p:cNvPr id="7170" name="Picture 2" descr="C:\Users\Master\Desktop\Ultime foto\cot3.jpg"/>
          <p:cNvPicPr>
            <a:picLocks noChangeAspect="1" noChangeArrowheads="1"/>
          </p:cNvPicPr>
          <p:nvPr/>
        </p:nvPicPr>
        <p:blipFill>
          <a:blip r:embed="rId2" cstate="print"/>
          <a:srcRect/>
          <a:stretch>
            <a:fillRect/>
          </a:stretch>
        </p:blipFill>
        <p:spPr bwMode="auto">
          <a:xfrm>
            <a:off x="2987824" y="1340768"/>
            <a:ext cx="3184969" cy="180020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 calcmode="lin" valueType="num">
                                      <p:cBhvr>
                                        <p:cTn id="9" dur="500" fill="hold"/>
                                        <p:tgtEl>
                                          <p:spTgt spid="7170"/>
                                        </p:tgtEl>
                                        <p:attrNameLst>
                                          <p:attrName>style.rotation</p:attrName>
                                        </p:attrNameLst>
                                      </p:cBhvr>
                                      <p:tavLst>
                                        <p:tav tm="0">
                                          <p:val>
                                            <p:fltVal val="360"/>
                                          </p:val>
                                        </p:tav>
                                        <p:tav tm="100000">
                                          <p:val>
                                            <p:fltVal val="0"/>
                                          </p:val>
                                        </p:tav>
                                      </p:tavLst>
                                    </p:anim>
                                    <p:animEffect transition="in" filter="fade">
                                      <p:cBhvr>
                                        <p:cTn id="10" dur="500"/>
                                        <p:tgtEl>
                                          <p:spTgt spid="717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Autofit/>
          </a:bodyPr>
          <a:lstStyle/>
          <a:p>
            <a:pPr algn="ctr"/>
            <a:r>
              <a:rPr lang="it-IT" sz="2800" dirty="0" smtClean="0">
                <a:solidFill>
                  <a:srgbClr val="FF0000"/>
                </a:solidFill>
              </a:rPr>
              <a:t> </a:t>
            </a:r>
            <a:r>
              <a:rPr lang="it-IT" sz="2800" b="1" cap="all" dirty="0" smtClean="0">
                <a:solidFill>
                  <a:srgbClr val="FF0000"/>
                </a:solidFill>
              </a:rPr>
              <a:t>GESTIONE DELLA PRIMA COTTA DEI FIGLI</a:t>
            </a:r>
            <a:endParaRPr lang="it-IT" sz="2800" dirty="0">
              <a:solidFill>
                <a:srgbClr val="FF0000"/>
              </a:solidFill>
            </a:endParaRPr>
          </a:p>
        </p:txBody>
      </p:sp>
      <p:sp>
        <p:nvSpPr>
          <p:cNvPr id="3" name="Sottotitolo 2"/>
          <p:cNvSpPr>
            <a:spLocks noGrp="1"/>
          </p:cNvSpPr>
          <p:nvPr>
            <p:ph type="subTitle" idx="1"/>
          </p:nvPr>
        </p:nvSpPr>
        <p:spPr>
          <a:xfrm>
            <a:off x="251520" y="1556792"/>
            <a:ext cx="8640960" cy="1728192"/>
          </a:xfrm>
          <a:solidFill>
            <a:srgbClr val="FFFF00"/>
          </a:solidFill>
          <a:ln w="25400">
            <a:solidFill>
              <a:schemeClr val="accent1"/>
            </a:solidFill>
          </a:ln>
        </p:spPr>
        <p:txBody>
          <a:bodyPr>
            <a:noAutofit/>
          </a:bodyPr>
          <a:lstStyle/>
          <a:p>
            <a:pPr algn="ctr"/>
            <a:r>
              <a:rPr lang="it-IT" sz="2000" b="1" i="1" dirty="0" smtClean="0">
                <a:solidFill>
                  <a:srgbClr val="0070C0"/>
                </a:solidFill>
              </a:rPr>
              <a:t>L’adolescente sta vivendo la prima cotta col dovuto travaglio </a:t>
            </a:r>
          </a:p>
          <a:p>
            <a:pPr algn="just"/>
            <a:r>
              <a:rPr lang="it-IT" sz="2000" b="1" dirty="0" smtClean="0">
                <a:solidFill>
                  <a:srgbClr val="FF0000"/>
                </a:solidFill>
              </a:rPr>
              <a:t>Vive questa fase </a:t>
            </a:r>
            <a:r>
              <a:rPr lang="it-IT" sz="2000" dirty="0" smtClean="0">
                <a:solidFill>
                  <a:schemeClr val="tx1"/>
                </a:solidFill>
              </a:rPr>
              <a:t>della vita con un susseguirsi di sensazioni fatto di palpitazioni di cuore, pulsioni, non sempre comprensibili o gestibili e, convinto che la cosa che gli sta succedendo non sia normale ma insolita, fatta ad hoc per lui, rimane nel suo mutismo incorrotto verso l’argomento.</a:t>
            </a:r>
            <a:endParaRPr lang="it-IT" sz="2000" dirty="0">
              <a:solidFill>
                <a:schemeClr val="tx1"/>
              </a:solidFill>
            </a:endParaRPr>
          </a:p>
        </p:txBody>
      </p:sp>
      <p:sp>
        <p:nvSpPr>
          <p:cNvPr id="6" name="Segnaposto data 5"/>
          <p:cNvSpPr>
            <a:spLocks noGrp="1"/>
          </p:cNvSpPr>
          <p:nvPr>
            <p:ph type="dt" sz="half" idx="10"/>
          </p:nvPr>
        </p:nvSpPr>
        <p:spPr/>
        <p:txBody>
          <a:bodyPr/>
          <a:lstStyle/>
          <a:p>
            <a:fld id="{955481E4-389C-4511-BE90-208B3DD0AF5E}"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9" name="CasellaDiTesto 8"/>
          <p:cNvSpPr txBox="1"/>
          <p:nvPr/>
        </p:nvSpPr>
        <p:spPr>
          <a:xfrm>
            <a:off x="2339752" y="908720"/>
            <a:ext cx="4392488" cy="461665"/>
          </a:xfrm>
          <a:prstGeom prst="rect">
            <a:avLst/>
          </a:prstGeom>
          <a:noFill/>
        </p:spPr>
        <p:txBody>
          <a:bodyPr wrap="square" rtlCol="0">
            <a:spAutoFit/>
          </a:bodyPr>
          <a:lstStyle/>
          <a:p>
            <a:pPr algn="ctr"/>
            <a:r>
              <a:rPr lang="it-IT" sz="2400" b="1" dirty="0" smtClean="0">
                <a:solidFill>
                  <a:srgbClr val="0070C0"/>
                </a:solidFill>
              </a:rPr>
              <a:t>Terza variante (2)</a:t>
            </a:r>
            <a:endParaRPr lang="it-IT" sz="2400" b="1" dirty="0">
              <a:solidFill>
                <a:srgbClr val="0070C0"/>
              </a:solidFill>
            </a:endParaRPr>
          </a:p>
        </p:txBody>
      </p:sp>
      <p:pic>
        <p:nvPicPr>
          <p:cNvPr id="8194" name="Picture 2" descr="C:\Users\Master\Desktop\Ultime foto\cot9.jpg"/>
          <p:cNvPicPr>
            <a:picLocks noChangeAspect="1" noChangeArrowheads="1"/>
          </p:cNvPicPr>
          <p:nvPr/>
        </p:nvPicPr>
        <p:blipFill>
          <a:blip r:embed="rId2" cstate="print"/>
          <a:srcRect b="11240"/>
          <a:stretch>
            <a:fillRect/>
          </a:stretch>
        </p:blipFill>
        <p:spPr bwMode="auto">
          <a:xfrm>
            <a:off x="2267744" y="3429000"/>
            <a:ext cx="4625455" cy="3024336"/>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 calcmode="lin" valueType="num">
                                      <p:cBhvr>
                                        <p:cTn id="9" dur="500" fill="hold"/>
                                        <p:tgtEl>
                                          <p:spTgt spid="8194"/>
                                        </p:tgtEl>
                                        <p:attrNameLst>
                                          <p:attrName>style.rotation</p:attrName>
                                        </p:attrNameLst>
                                      </p:cBhvr>
                                      <p:tavLst>
                                        <p:tav tm="0">
                                          <p:val>
                                            <p:fltVal val="360"/>
                                          </p:val>
                                        </p:tav>
                                        <p:tav tm="100000">
                                          <p:val>
                                            <p:fltVal val="0"/>
                                          </p:val>
                                        </p:tav>
                                      </p:tavLst>
                                    </p:anim>
                                    <p:animEffect transition="in" filter="fade">
                                      <p:cBhvr>
                                        <p:cTn id="10" dur="500"/>
                                        <p:tgtEl>
                                          <p:spTgt spid="819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Autofit/>
          </a:bodyPr>
          <a:lstStyle/>
          <a:p>
            <a:pPr algn="ctr"/>
            <a:r>
              <a:rPr lang="it-IT" sz="2800" dirty="0" smtClean="0">
                <a:solidFill>
                  <a:srgbClr val="FF0000"/>
                </a:solidFill>
              </a:rPr>
              <a:t> </a:t>
            </a:r>
            <a:r>
              <a:rPr lang="it-IT" sz="2800" b="1" cap="all" dirty="0" smtClean="0">
                <a:solidFill>
                  <a:srgbClr val="FF0000"/>
                </a:solidFill>
              </a:rPr>
              <a:t>GESTIONE DELLA PRIMA COTTA DEI FIGLI</a:t>
            </a:r>
            <a:endParaRPr lang="it-IT" sz="2800" dirty="0">
              <a:solidFill>
                <a:srgbClr val="FF0000"/>
              </a:solidFill>
            </a:endParaRPr>
          </a:p>
        </p:txBody>
      </p:sp>
      <p:sp>
        <p:nvSpPr>
          <p:cNvPr id="3" name="Sottotitolo 2"/>
          <p:cNvSpPr>
            <a:spLocks noGrp="1"/>
          </p:cNvSpPr>
          <p:nvPr>
            <p:ph type="subTitle" idx="1"/>
          </p:nvPr>
        </p:nvSpPr>
        <p:spPr>
          <a:xfrm>
            <a:off x="251520" y="1628800"/>
            <a:ext cx="5400600" cy="4680520"/>
          </a:xfrm>
          <a:solidFill>
            <a:srgbClr val="FFFF00"/>
          </a:solidFill>
          <a:ln w="25400">
            <a:solidFill>
              <a:schemeClr val="accent1"/>
            </a:solidFill>
          </a:ln>
        </p:spPr>
        <p:txBody>
          <a:bodyPr>
            <a:noAutofit/>
          </a:bodyPr>
          <a:lstStyle/>
          <a:p>
            <a:pPr algn="ctr"/>
            <a:r>
              <a:rPr lang="it-IT" sz="2800" b="1" i="1" dirty="0" smtClean="0">
                <a:solidFill>
                  <a:srgbClr val="0070C0"/>
                </a:solidFill>
              </a:rPr>
              <a:t>L’atteggiamento della mamma verso la prima cotta del figlio maschio </a:t>
            </a:r>
          </a:p>
          <a:p>
            <a:pPr algn="just"/>
            <a:r>
              <a:rPr lang="it-IT" sz="2800" b="1" dirty="0" smtClean="0">
                <a:solidFill>
                  <a:srgbClr val="FF0000"/>
                </a:solidFill>
              </a:rPr>
              <a:t>La prima cotta </a:t>
            </a:r>
            <a:r>
              <a:rPr lang="it-IT" sz="2800" dirty="0" smtClean="0">
                <a:solidFill>
                  <a:schemeClr val="tx1"/>
                </a:solidFill>
              </a:rPr>
              <a:t>del figlio maschio è vissuta dalla mamma come una tragedia nella quale, questa, tormenterà il padre, accusandolo di insensibilità verso di lei che soffre per il figlio che a sua volta soffre, magari per una che non lo merita.</a:t>
            </a:r>
          </a:p>
        </p:txBody>
      </p:sp>
      <p:sp>
        <p:nvSpPr>
          <p:cNvPr id="6" name="Segnaposto data 5"/>
          <p:cNvSpPr>
            <a:spLocks noGrp="1"/>
          </p:cNvSpPr>
          <p:nvPr>
            <p:ph type="dt" sz="half" idx="10"/>
          </p:nvPr>
        </p:nvSpPr>
        <p:spPr/>
        <p:txBody>
          <a:bodyPr/>
          <a:lstStyle/>
          <a:p>
            <a:fld id="{C72C9068-40D9-484F-9FDB-18E27A00DFE9}"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sp>
        <p:nvSpPr>
          <p:cNvPr id="9" name="CasellaDiTesto 8"/>
          <p:cNvSpPr txBox="1"/>
          <p:nvPr/>
        </p:nvSpPr>
        <p:spPr>
          <a:xfrm>
            <a:off x="2411760" y="908720"/>
            <a:ext cx="4320480" cy="461665"/>
          </a:xfrm>
          <a:prstGeom prst="rect">
            <a:avLst/>
          </a:prstGeom>
          <a:noFill/>
        </p:spPr>
        <p:txBody>
          <a:bodyPr wrap="square" rtlCol="0">
            <a:spAutoFit/>
          </a:bodyPr>
          <a:lstStyle/>
          <a:p>
            <a:pPr algn="ctr"/>
            <a:r>
              <a:rPr lang="it-IT" sz="2400" b="1" dirty="0" smtClean="0">
                <a:solidFill>
                  <a:srgbClr val="0070C0"/>
                </a:solidFill>
              </a:rPr>
              <a:t>Quarta variante</a:t>
            </a:r>
            <a:endParaRPr lang="it-IT" sz="2400" b="1" dirty="0">
              <a:solidFill>
                <a:srgbClr val="0070C0"/>
              </a:solidFill>
            </a:endParaRPr>
          </a:p>
        </p:txBody>
      </p:sp>
      <p:pic>
        <p:nvPicPr>
          <p:cNvPr id="9218" name="Picture 2" descr="C:\Users\Master\Desktop\Ultime foto\cot12.jpg"/>
          <p:cNvPicPr>
            <a:picLocks noChangeAspect="1" noChangeArrowheads="1"/>
          </p:cNvPicPr>
          <p:nvPr/>
        </p:nvPicPr>
        <p:blipFill>
          <a:blip r:embed="rId2" cstate="print"/>
          <a:srcRect r="13644"/>
          <a:stretch>
            <a:fillRect/>
          </a:stretch>
        </p:blipFill>
        <p:spPr bwMode="auto">
          <a:xfrm>
            <a:off x="6012160" y="1628800"/>
            <a:ext cx="2808312" cy="464824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 calcmode="lin" valueType="num">
                                      <p:cBhvr>
                                        <p:cTn id="9" dur="500" fill="hold"/>
                                        <p:tgtEl>
                                          <p:spTgt spid="9218"/>
                                        </p:tgtEl>
                                        <p:attrNameLst>
                                          <p:attrName>style.rotation</p:attrName>
                                        </p:attrNameLst>
                                      </p:cBhvr>
                                      <p:tavLst>
                                        <p:tav tm="0">
                                          <p:val>
                                            <p:fltVal val="360"/>
                                          </p:val>
                                        </p:tav>
                                        <p:tav tm="100000">
                                          <p:val>
                                            <p:fltVal val="0"/>
                                          </p:val>
                                        </p:tav>
                                      </p:tavLst>
                                    </p:anim>
                                    <p:animEffect transition="in" filter="fade">
                                      <p:cBhvr>
                                        <p:cTn id="10" dur="500"/>
                                        <p:tgtEl>
                                          <p:spTgt spid="921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Autofit/>
          </a:bodyPr>
          <a:lstStyle/>
          <a:p>
            <a:pPr algn="ctr"/>
            <a:r>
              <a:rPr lang="it-IT" sz="2800" b="1" dirty="0" smtClean="0">
                <a:solidFill>
                  <a:srgbClr val="FF0000"/>
                </a:solidFill>
              </a:rPr>
              <a:t>Primi approcci sì, coppie esclusive no</a:t>
            </a:r>
          </a:p>
        </p:txBody>
      </p:sp>
      <p:sp>
        <p:nvSpPr>
          <p:cNvPr id="3" name="Sottotitolo 2"/>
          <p:cNvSpPr>
            <a:spLocks noGrp="1"/>
          </p:cNvSpPr>
          <p:nvPr>
            <p:ph type="subTitle" idx="1"/>
          </p:nvPr>
        </p:nvSpPr>
        <p:spPr>
          <a:xfrm>
            <a:off x="251520" y="1340768"/>
            <a:ext cx="8640960" cy="2304256"/>
          </a:xfrm>
          <a:solidFill>
            <a:srgbClr val="FFFF00"/>
          </a:solidFill>
          <a:ln w="25400">
            <a:solidFill>
              <a:schemeClr val="accent1"/>
            </a:solidFill>
          </a:ln>
        </p:spPr>
        <p:txBody>
          <a:bodyPr>
            <a:noAutofit/>
          </a:bodyPr>
          <a:lstStyle/>
          <a:p>
            <a:pPr algn="just"/>
            <a:r>
              <a:rPr lang="it-IT" sz="2400" b="1" dirty="0" smtClean="0">
                <a:solidFill>
                  <a:srgbClr val="FF0000"/>
                </a:solidFill>
              </a:rPr>
              <a:t>Se le prime “cotte” </a:t>
            </a:r>
            <a:r>
              <a:rPr lang="it-IT" sz="2400" dirty="0" smtClean="0">
                <a:solidFill>
                  <a:schemeClr val="tx1"/>
                </a:solidFill>
              </a:rPr>
              <a:t>ci possono stare, quel che è ancora precoce è creare coppie esclusive e isolate rispetto al gruppo, perché sono situazioni dove si possono </a:t>
            </a:r>
            <a:r>
              <a:rPr lang="it-IT" sz="2400" dirty="0" err="1" smtClean="0">
                <a:solidFill>
                  <a:schemeClr val="tx1"/>
                </a:solidFill>
              </a:rPr>
              <a:t>precocizzare</a:t>
            </a:r>
            <a:r>
              <a:rPr lang="it-IT" sz="2400" dirty="0" smtClean="0">
                <a:solidFill>
                  <a:schemeClr val="tx1"/>
                </a:solidFill>
              </a:rPr>
              <a:t> certi comportamenti. </a:t>
            </a:r>
          </a:p>
          <a:p>
            <a:pPr algn="just"/>
            <a:r>
              <a:rPr lang="it-IT" sz="2400" b="1" dirty="0" smtClean="0">
                <a:solidFill>
                  <a:srgbClr val="FF0000"/>
                </a:solidFill>
              </a:rPr>
              <a:t>Una cosa è </a:t>
            </a:r>
            <a:r>
              <a:rPr lang="it-IT" sz="2400" dirty="0" smtClean="0">
                <a:solidFill>
                  <a:schemeClr val="tx1"/>
                </a:solidFill>
              </a:rPr>
              <a:t>una prima effusione d’affetto, un’altra è una sessualizzazione della relazione, per la quale i ragazzi nella preadolescenza sono ancora immaturi.</a:t>
            </a:r>
          </a:p>
        </p:txBody>
      </p:sp>
      <p:sp>
        <p:nvSpPr>
          <p:cNvPr id="6" name="Segnaposto data 5"/>
          <p:cNvSpPr>
            <a:spLocks noGrp="1"/>
          </p:cNvSpPr>
          <p:nvPr>
            <p:ph type="dt" sz="half" idx="10"/>
          </p:nvPr>
        </p:nvSpPr>
        <p:spPr/>
        <p:txBody>
          <a:bodyPr/>
          <a:lstStyle/>
          <a:p>
            <a:fld id="{E08AB6B8-6FEA-4659-8B44-EA58C850F62E}"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a:p>
        </p:txBody>
      </p:sp>
      <p:sp>
        <p:nvSpPr>
          <p:cNvPr id="8" name="CasellaDiTesto 7"/>
          <p:cNvSpPr txBox="1"/>
          <p:nvPr/>
        </p:nvSpPr>
        <p:spPr>
          <a:xfrm>
            <a:off x="1691680" y="836712"/>
            <a:ext cx="5760640" cy="461665"/>
          </a:xfrm>
          <a:prstGeom prst="rect">
            <a:avLst/>
          </a:prstGeom>
          <a:noFill/>
        </p:spPr>
        <p:txBody>
          <a:bodyPr wrap="square" rtlCol="0">
            <a:spAutoFit/>
          </a:bodyPr>
          <a:lstStyle/>
          <a:p>
            <a:pPr algn="ctr"/>
            <a:r>
              <a:rPr lang="it-IT" sz="2400" b="1" dirty="0" smtClean="0">
                <a:solidFill>
                  <a:srgbClr val="0070C0"/>
                </a:solidFill>
              </a:rPr>
              <a:t>Un’ultima puntualizzazione</a:t>
            </a:r>
            <a:endParaRPr lang="it-IT" sz="2400" b="1" dirty="0">
              <a:solidFill>
                <a:srgbClr val="0070C0"/>
              </a:solidFill>
            </a:endParaRPr>
          </a:p>
        </p:txBody>
      </p:sp>
      <p:pic>
        <p:nvPicPr>
          <p:cNvPr id="10242" name="Picture 2" descr="C:\Users\Master\Desktop\Ultime foto\cot15.jpg"/>
          <p:cNvPicPr>
            <a:picLocks noChangeAspect="1" noChangeArrowheads="1"/>
          </p:cNvPicPr>
          <p:nvPr/>
        </p:nvPicPr>
        <p:blipFill>
          <a:blip r:embed="rId2" cstate="print"/>
          <a:srcRect/>
          <a:stretch>
            <a:fillRect/>
          </a:stretch>
        </p:blipFill>
        <p:spPr bwMode="auto">
          <a:xfrm>
            <a:off x="251520" y="3789040"/>
            <a:ext cx="2520280" cy="2520280"/>
          </a:xfrm>
          <a:prstGeom prst="rect">
            <a:avLst/>
          </a:prstGeom>
          <a:noFill/>
          <a:ln w="25400">
            <a:solidFill>
              <a:schemeClr val="accent3"/>
            </a:solidFill>
          </a:ln>
        </p:spPr>
      </p:pic>
      <p:pic>
        <p:nvPicPr>
          <p:cNvPr id="10243" name="Picture 3" descr="C:\Users\Master\Desktop\Ultime foto\cot13.jpg"/>
          <p:cNvPicPr>
            <a:picLocks noChangeAspect="1" noChangeArrowheads="1"/>
          </p:cNvPicPr>
          <p:nvPr/>
        </p:nvPicPr>
        <p:blipFill>
          <a:blip r:embed="rId3" cstate="print"/>
          <a:srcRect/>
          <a:stretch>
            <a:fillRect/>
          </a:stretch>
        </p:blipFill>
        <p:spPr bwMode="auto">
          <a:xfrm>
            <a:off x="2915816" y="3789040"/>
            <a:ext cx="2232248" cy="2520281"/>
          </a:xfrm>
          <a:prstGeom prst="rect">
            <a:avLst/>
          </a:prstGeom>
          <a:noFill/>
          <a:ln w="25400">
            <a:solidFill>
              <a:schemeClr val="accent3"/>
            </a:solidFill>
          </a:ln>
        </p:spPr>
      </p:pic>
      <p:pic>
        <p:nvPicPr>
          <p:cNvPr id="10245" name="Picture 5" descr="C:\Users\Master\Desktop\Ultime foto\cot16.jpg"/>
          <p:cNvPicPr>
            <a:picLocks noChangeAspect="1" noChangeArrowheads="1"/>
          </p:cNvPicPr>
          <p:nvPr/>
        </p:nvPicPr>
        <p:blipFill>
          <a:blip r:embed="rId4" cstate="print"/>
          <a:srcRect/>
          <a:stretch>
            <a:fillRect/>
          </a:stretch>
        </p:blipFill>
        <p:spPr bwMode="auto">
          <a:xfrm>
            <a:off x="5334000" y="3789040"/>
            <a:ext cx="3558480" cy="252028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anim calcmode="lin" valueType="num">
                                      <p:cBhvr>
                                        <p:cTn id="9" dur="500" fill="hold"/>
                                        <p:tgtEl>
                                          <p:spTgt spid="10242"/>
                                        </p:tgtEl>
                                        <p:attrNameLst>
                                          <p:attrName>style.rotation</p:attrName>
                                        </p:attrNameLst>
                                      </p:cBhvr>
                                      <p:tavLst>
                                        <p:tav tm="0">
                                          <p:val>
                                            <p:fltVal val="360"/>
                                          </p:val>
                                        </p:tav>
                                        <p:tav tm="100000">
                                          <p:val>
                                            <p:fltVal val="0"/>
                                          </p:val>
                                        </p:tav>
                                      </p:tavLst>
                                    </p:anim>
                                    <p:animEffect transition="in" filter="fade">
                                      <p:cBhvr>
                                        <p:cTn id="10" dur="500"/>
                                        <p:tgtEl>
                                          <p:spTgt spid="1024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0243"/>
                                        </p:tgtEl>
                                        <p:attrNameLst>
                                          <p:attrName>style.visibility</p:attrName>
                                        </p:attrNameLst>
                                      </p:cBhvr>
                                      <p:to>
                                        <p:strVal val="visible"/>
                                      </p:to>
                                    </p:set>
                                    <p:anim calcmode="lin" valueType="num">
                                      <p:cBhvr>
                                        <p:cTn id="15" dur="500" fill="hold"/>
                                        <p:tgtEl>
                                          <p:spTgt spid="10243"/>
                                        </p:tgtEl>
                                        <p:attrNameLst>
                                          <p:attrName>ppt_w</p:attrName>
                                        </p:attrNameLst>
                                      </p:cBhvr>
                                      <p:tavLst>
                                        <p:tav tm="0">
                                          <p:val>
                                            <p:fltVal val="0"/>
                                          </p:val>
                                        </p:tav>
                                        <p:tav tm="100000">
                                          <p:val>
                                            <p:strVal val="#ppt_w"/>
                                          </p:val>
                                        </p:tav>
                                      </p:tavLst>
                                    </p:anim>
                                    <p:anim calcmode="lin" valueType="num">
                                      <p:cBhvr>
                                        <p:cTn id="16" dur="500" fill="hold"/>
                                        <p:tgtEl>
                                          <p:spTgt spid="10243"/>
                                        </p:tgtEl>
                                        <p:attrNameLst>
                                          <p:attrName>ppt_h</p:attrName>
                                        </p:attrNameLst>
                                      </p:cBhvr>
                                      <p:tavLst>
                                        <p:tav tm="0">
                                          <p:val>
                                            <p:fltVal val="0"/>
                                          </p:val>
                                        </p:tav>
                                        <p:tav tm="100000">
                                          <p:val>
                                            <p:strVal val="#ppt_h"/>
                                          </p:val>
                                        </p:tav>
                                      </p:tavLst>
                                    </p:anim>
                                    <p:anim calcmode="lin" valueType="num">
                                      <p:cBhvr>
                                        <p:cTn id="17" dur="500" fill="hold"/>
                                        <p:tgtEl>
                                          <p:spTgt spid="10243"/>
                                        </p:tgtEl>
                                        <p:attrNameLst>
                                          <p:attrName>style.rotation</p:attrName>
                                        </p:attrNameLst>
                                      </p:cBhvr>
                                      <p:tavLst>
                                        <p:tav tm="0">
                                          <p:val>
                                            <p:fltVal val="360"/>
                                          </p:val>
                                        </p:tav>
                                        <p:tav tm="100000">
                                          <p:val>
                                            <p:fltVal val="0"/>
                                          </p:val>
                                        </p:tav>
                                      </p:tavLst>
                                    </p:anim>
                                    <p:animEffect transition="in" filter="fade">
                                      <p:cBhvr>
                                        <p:cTn id="18" dur="500"/>
                                        <p:tgtEl>
                                          <p:spTgt spid="10243"/>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10245"/>
                                        </p:tgtEl>
                                        <p:attrNameLst>
                                          <p:attrName>style.visibility</p:attrName>
                                        </p:attrNameLst>
                                      </p:cBhvr>
                                      <p:to>
                                        <p:strVal val="visible"/>
                                      </p:to>
                                    </p:set>
                                    <p:anim calcmode="lin" valueType="num">
                                      <p:cBhvr>
                                        <p:cTn id="23" dur="500" fill="hold"/>
                                        <p:tgtEl>
                                          <p:spTgt spid="10245"/>
                                        </p:tgtEl>
                                        <p:attrNameLst>
                                          <p:attrName>ppt_w</p:attrName>
                                        </p:attrNameLst>
                                      </p:cBhvr>
                                      <p:tavLst>
                                        <p:tav tm="0">
                                          <p:val>
                                            <p:fltVal val="0"/>
                                          </p:val>
                                        </p:tav>
                                        <p:tav tm="100000">
                                          <p:val>
                                            <p:strVal val="#ppt_w"/>
                                          </p:val>
                                        </p:tav>
                                      </p:tavLst>
                                    </p:anim>
                                    <p:anim calcmode="lin" valueType="num">
                                      <p:cBhvr>
                                        <p:cTn id="24" dur="500" fill="hold"/>
                                        <p:tgtEl>
                                          <p:spTgt spid="10245"/>
                                        </p:tgtEl>
                                        <p:attrNameLst>
                                          <p:attrName>ppt_h</p:attrName>
                                        </p:attrNameLst>
                                      </p:cBhvr>
                                      <p:tavLst>
                                        <p:tav tm="0">
                                          <p:val>
                                            <p:fltVal val="0"/>
                                          </p:val>
                                        </p:tav>
                                        <p:tav tm="100000">
                                          <p:val>
                                            <p:strVal val="#ppt_h"/>
                                          </p:val>
                                        </p:tav>
                                      </p:tavLst>
                                    </p:anim>
                                    <p:anim calcmode="lin" valueType="num">
                                      <p:cBhvr>
                                        <p:cTn id="25" dur="500" fill="hold"/>
                                        <p:tgtEl>
                                          <p:spTgt spid="10245"/>
                                        </p:tgtEl>
                                        <p:attrNameLst>
                                          <p:attrName>style.rotation</p:attrName>
                                        </p:attrNameLst>
                                      </p:cBhvr>
                                      <p:tavLst>
                                        <p:tav tm="0">
                                          <p:val>
                                            <p:fltVal val="360"/>
                                          </p:val>
                                        </p:tav>
                                        <p:tav tm="100000">
                                          <p:val>
                                            <p:fltVal val="0"/>
                                          </p:val>
                                        </p:tav>
                                      </p:tavLst>
                                    </p:anim>
                                    <p:animEffect transition="in" filter="fade">
                                      <p:cBhvr>
                                        <p:cTn id="26" dur="500"/>
                                        <p:tgtEl>
                                          <p:spTgt spid="1024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bg/>
                                          </p:spTgt>
                                        </p:tgtEl>
                                        <p:attrNameLst>
                                          <p:attrName>style.visibility</p:attrName>
                                        </p:attrNameLst>
                                      </p:cBhvr>
                                      <p:to>
                                        <p:strVal val="visible"/>
                                      </p:to>
                                    </p:set>
                                    <p:animEffect transition="in" filter="fade">
                                      <p:cBhvr>
                                        <p:cTn id="31" dur="1000"/>
                                        <p:tgtEl>
                                          <p:spTgt spid="3">
                                            <p:bg/>
                                          </p:spTgt>
                                        </p:tgtEl>
                                      </p:cBhvr>
                                    </p:animEffect>
                                    <p:anim calcmode="lin" valueType="num">
                                      <p:cBhvr>
                                        <p:cTn id="32" dur="1000" fill="hold"/>
                                        <p:tgtEl>
                                          <p:spTgt spid="3">
                                            <p:bg/>
                                          </p:spTgt>
                                        </p:tgtEl>
                                        <p:attrNameLst>
                                          <p:attrName>ppt_x</p:attrName>
                                        </p:attrNameLst>
                                      </p:cBhvr>
                                      <p:tavLst>
                                        <p:tav tm="0">
                                          <p:val>
                                            <p:strVal val="#ppt_x"/>
                                          </p:val>
                                        </p:tav>
                                        <p:tav tm="100000">
                                          <p:val>
                                            <p:strVal val="#ppt_x"/>
                                          </p:val>
                                        </p:tav>
                                      </p:tavLst>
                                    </p:anim>
                                    <p:anim calcmode="lin" valueType="num">
                                      <p:cBhvr>
                                        <p:cTn id="33"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Effect transition="in" filter="fade">
                                      <p:cBhvr>
                                        <p:cTn id="45" dur="1000"/>
                                        <p:tgtEl>
                                          <p:spTgt spid="3">
                                            <p:txEl>
                                              <p:pRg st="1" end="1"/>
                                            </p:txEl>
                                          </p:spTgt>
                                        </p:tgtEl>
                                      </p:cBhvr>
                                    </p:animEffect>
                                    <p:anim calcmode="lin" valueType="num">
                                      <p:cBhvr>
                                        <p:cTn id="4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37DB1525-6595-4DBD-896C-84817F584A76}"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a:p>
        </p:txBody>
      </p:sp>
      <p:sp>
        <p:nvSpPr>
          <p:cNvPr id="9" name="Sottotitolo 8"/>
          <p:cNvSpPr>
            <a:spLocks noGrp="1"/>
          </p:cNvSpPr>
          <p:nvPr>
            <p:ph type="subTitle" idx="1"/>
          </p:nvPr>
        </p:nvSpPr>
        <p:spPr>
          <a:xfrm>
            <a:off x="1331640" y="1052736"/>
            <a:ext cx="7272808" cy="5256584"/>
          </a:xfrm>
        </p:spPr>
        <p:txBody>
          <a:bodyPr>
            <a:noAutofit/>
          </a:bodyPr>
          <a:lstStyle/>
          <a:p>
            <a:pPr marL="484632" indent="-457200" algn="just">
              <a:buAutoNum type="arabicPeriod"/>
            </a:pPr>
            <a:r>
              <a:rPr lang="it-IT" sz="2000" dirty="0" smtClean="0">
                <a:solidFill>
                  <a:schemeClr val="tx1"/>
                </a:solidFill>
              </a:rPr>
              <a:t>Come si può descrivere a livello emotivo il significato della prima cotta per un adolescente?</a:t>
            </a:r>
          </a:p>
          <a:p>
            <a:pPr marL="484632" indent="-457200" algn="just">
              <a:buAutoNum type="arabicPeriod"/>
            </a:pPr>
            <a:endParaRPr lang="it-IT" sz="2000" dirty="0" smtClean="0">
              <a:solidFill>
                <a:schemeClr val="tx1"/>
              </a:solidFill>
            </a:endParaRPr>
          </a:p>
          <a:p>
            <a:pPr marL="484632" indent="-457200" algn="just">
              <a:buAutoNum type="arabicPeriod"/>
            </a:pPr>
            <a:r>
              <a:rPr lang="it-IT" sz="2000" dirty="0" smtClean="0">
                <a:solidFill>
                  <a:schemeClr val="tx1"/>
                </a:solidFill>
              </a:rPr>
              <a:t>Come è vissuto da parte dei genitori la prima cotta del proprio figlio maschio?</a:t>
            </a:r>
          </a:p>
          <a:p>
            <a:pPr marL="484632" indent="-457200" algn="just">
              <a:buAutoNum type="arabicPeriod"/>
            </a:pPr>
            <a:endParaRPr lang="it-IT" sz="2000" dirty="0" smtClean="0">
              <a:solidFill>
                <a:schemeClr val="tx1"/>
              </a:solidFill>
            </a:endParaRPr>
          </a:p>
          <a:p>
            <a:pPr marL="484632" indent="-457200" algn="just">
              <a:buAutoNum type="arabicPeriod"/>
            </a:pPr>
            <a:r>
              <a:rPr lang="it-IT" sz="2000" dirty="0" smtClean="0">
                <a:solidFill>
                  <a:schemeClr val="tx1"/>
                </a:solidFill>
              </a:rPr>
              <a:t>Come è vissuto da parte dei genitori la prima cotta della propria figlia femmina?</a:t>
            </a:r>
          </a:p>
          <a:p>
            <a:pPr marL="484632" indent="-457200" algn="just">
              <a:buAutoNum type="arabicPeriod"/>
            </a:pPr>
            <a:endParaRPr lang="it-IT" sz="2000" dirty="0" smtClean="0">
              <a:solidFill>
                <a:schemeClr val="tx1"/>
              </a:solidFill>
            </a:endParaRPr>
          </a:p>
          <a:p>
            <a:pPr marL="484632" indent="-457200" algn="just">
              <a:buFont typeface="Arial" pitchFamily="34" charset="0"/>
              <a:buAutoNum type="arabicPeriod"/>
            </a:pPr>
            <a:r>
              <a:rPr lang="it-IT" sz="2000" dirty="0" smtClean="0">
                <a:solidFill>
                  <a:schemeClr val="tx1"/>
                </a:solidFill>
              </a:rPr>
              <a:t>Come i genitori possono intervenire per aiutare il proprio figlio/a </a:t>
            </a:r>
            <a:r>
              <a:rPr lang="it-IT" sz="2000" dirty="0" err="1" smtClean="0">
                <a:solidFill>
                  <a:schemeClr val="tx1"/>
                </a:solidFill>
              </a:rPr>
              <a:t>a</a:t>
            </a:r>
            <a:r>
              <a:rPr lang="it-IT" sz="2000" dirty="0" smtClean="0">
                <a:solidFill>
                  <a:schemeClr val="tx1"/>
                </a:solidFill>
              </a:rPr>
              <a:t> comprendere e a vivere il più serenamente possibile la prima cotta?</a:t>
            </a:r>
          </a:p>
          <a:p>
            <a:pPr marL="484632" indent="-457200" algn="just">
              <a:buFont typeface="Arial" pitchFamily="34" charset="0"/>
              <a:buAutoNum type="arabicPeriod"/>
            </a:pPr>
            <a:endParaRPr lang="it-IT" sz="2000" dirty="0" smtClean="0">
              <a:solidFill>
                <a:schemeClr val="tx1"/>
              </a:solidFill>
            </a:endParaRPr>
          </a:p>
          <a:p>
            <a:pPr marL="484632" indent="-457200" algn="just">
              <a:buAutoNum type="arabicPeriod"/>
            </a:pPr>
            <a:r>
              <a:rPr lang="it-IT" sz="2000" dirty="0" smtClean="0">
                <a:solidFill>
                  <a:schemeClr val="tx1"/>
                </a:solidFill>
              </a:rPr>
              <a:t>C’è differenza tra la prima cotta e il primo amore dei figli adolescenti?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1000"/>
                                        <p:tgtEl>
                                          <p:spTgt spid="9">
                                            <p:txEl>
                                              <p:pRg st="2" end="2"/>
                                            </p:txEl>
                                          </p:spTgt>
                                        </p:tgtEl>
                                      </p:cBhvr>
                                    </p:animEffect>
                                    <p:anim calcmode="lin" valueType="num">
                                      <p:cBhvr>
                                        <p:cTn id="1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1000"/>
                                        <p:tgtEl>
                                          <p:spTgt spid="9">
                                            <p:txEl>
                                              <p:pRg st="4" end="4"/>
                                            </p:txEl>
                                          </p:spTgt>
                                        </p:tgtEl>
                                      </p:cBhvr>
                                    </p:animEffect>
                                    <p:anim calcmode="lin" valueType="num">
                                      <p:cBhvr>
                                        <p:cTn id="2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fade">
                                      <p:cBhvr>
                                        <p:cTn id="28" dur="1000"/>
                                        <p:tgtEl>
                                          <p:spTgt spid="9">
                                            <p:txEl>
                                              <p:pRg st="6" end="6"/>
                                            </p:txEl>
                                          </p:spTgt>
                                        </p:tgtEl>
                                      </p:cBhvr>
                                    </p:animEffect>
                                    <p:anim calcmode="lin" valueType="num">
                                      <p:cBhvr>
                                        <p:cTn id="29"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1000"/>
                                        <p:tgtEl>
                                          <p:spTgt spid="9">
                                            <p:txEl>
                                              <p:pRg st="8" end="8"/>
                                            </p:txEl>
                                          </p:spTgt>
                                        </p:tgtEl>
                                      </p:cBhvr>
                                    </p:animEffect>
                                    <p:anim calcmode="lin" valueType="num">
                                      <p:cBhvr>
                                        <p:cTn id="36"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008112"/>
          </a:xfrm>
        </p:spPr>
        <p:txBody>
          <a:bodyPr>
            <a:normAutofit/>
          </a:bodyPr>
          <a:lstStyle/>
          <a:p>
            <a:pPr algn="ctr"/>
            <a:r>
              <a:rPr lang="it-IT" sz="2800" b="1" dirty="0" smtClean="0">
                <a:solidFill>
                  <a:srgbClr val="FF0000"/>
                </a:solidFill>
              </a:rPr>
              <a:t>La prima cotta degli adolescenti, quella canonica, è vissuta in modo travagliato</a:t>
            </a:r>
            <a:endParaRPr lang="it-IT" sz="2800" b="1" dirty="0">
              <a:solidFill>
                <a:srgbClr val="FF0000"/>
              </a:solidFill>
            </a:endParaRPr>
          </a:p>
        </p:txBody>
      </p:sp>
      <p:sp>
        <p:nvSpPr>
          <p:cNvPr id="3" name="Sottotitolo 2"/>
          <p:cNvSpPr>
            <a:spLocks noGrp="1"/>
          </p:cNvSpPr>
          <p:nvPr>
            <p:ph type="subTitle" idx="1"/>
          </p:nvPr>
        </p:nvSpPr>
        <p:spPr>
          <a:xfrm>
            <a:off x="251520" y="1916832"/>
            <a:ext cx="4608512" cy="4104456"/>
          </a:xfrm>
          <a:solidFill>
            <a:srgbClr val="FFFF00"/>
          </a:solidFill>
          <a:ln w="25400">
            <a:solidFill>
              <a:schemeClr val="accent1"/>
            </a:solidFill>
          </a:ln>
        </p:spPr>
        <p:txBody>
          <a:bodyPr>
            <a:noAutofit/>
          </a:bodyPr>
          <a:lstStyle/>
          <a:p>
            <a:pPr algn="just"/>
            <a:r>
              <a:rPr lang="it-IT" sz="2800" b="1" dirty="0" smtClean="0">
                <a:solidFill>
                  <a:srgbClr val="FF0000"/>
                </a:solidFill>
              </a:rPr>
              <a:t>Seppur diversamente</a:t>
            </a:r>
            <a:r>
              <a:rPr lang="it-IT" sz="2800" dirty="0" smtClean="0">
                <a:solidFill>
                  <a:schemeClr val="tx1"/>
                </a:solidFill>
              </a:rPr>
              <a:t>, sia dai maschi che dalle femmine e, soprattutto, sia dai figli che dai genitori. </a:t>
            </a:r>
          </a:p>
          <a:p>
            <a:pPr algn="just"/>
            <a:r>
              <a:rPr lang="it-IT" sz="2800" b="1" dirty="0" smtClean="0">
                <a:solidFill>
                  <a:srgbClr val="FF0000"/>
                </a:solidFill>
              </a:rPr>
              <a:t>Se vogliamo aggiungere</a:t>
            </a:r>
            <a:r>
              <a:rPr lang="it-IT" sz="2800" dirty="0" smtClean="0"/>
              <a:t> </a:t>
            </a:r>
            <a:r>
              <a:rPr lang="it-IT" sz="2800" dirty="0" smtClean="0">
                <a:solidFill>
                  <a:schemeClr val="tx1"/>
                </a:solidFill>
              </a:rPr>
              <a:t>un’ulteriore variante, la prima cotta dei figli è vissuta in modo diverso sia dal padre che dalla madre.</a:t>
            </a:r>
            <a:endParaRPr lang="it-IT" sz="2800" dirty="0">
              <a:solidFill>
                <a:schemeClr val="tx1"/>
              </a:solidFill>
            </a:endParaRPr>
          </a:p>
        </p:txBody>
      </p:sp>
      <p:sp>
        <p:nvSpPr>
          <p:cNvPr id="6" name="Segnaposto data 5"/>
          <p:cNvSpPr>
            <a:spLocks noGrp="1"/>
          </p:cNvSpPr>
          <p:nvPr>
            <p:ph type="dt" sz="half" idx="10"/>
          </p:nvPr>
        </p:nvSpPr>
        <p:spPr/>
        <p:txBody>
          <a:bodyPr/>
          <a:lstStyle/>
          <a:p>
            <a:fld id="{945A5FCF-51B4-4BAA-974A-E87329488F11}"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pic>
        <p:nvPicPr>
          <p:cNvPr id="1026" name="Picture 2" descr="C:\Users\Master\Desktop\Ultime foto\cot6.jpg"/>
          <p:cNvPicPr>
            <a:picLocks noChangeAspect="1" noChangeArrowheads="1"/>
          </p:cNvPicPr>
          <p:nvPr/>
        </p:nvPicPr>
        <p:blipFill>
          <a:blip r:embed="rId2" cstate="print"/>
          <a:srcRect l="9857" t="2273" r="7263"/>
          <a:stretch>
            <a:fillRect/>
          </a:stretch>
        </p:blipFill>
        <p:spPr bwMode="auto">
          <a:xfrm>
            <a:off x="4932040" y="2348880"/>
            <a:ext cx="3960440" cy="30963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 calcmode="lin" valueType="num">
                                      <p:cBhvr>
                                        <p:cTn id="9" dur="500" fill="hold"/>
                                        <p:tgtEl>
                                          <p:spTgt spid="1026"/>
                                        </p:tgtEl>
                                        <p:attrNameLst>
                                          <p:attrName>style.rotation</p:attrName>
                                        </p:attrNameLst>
                                      </p:cBhvr>
                                      <p:tavLst>
                                        <p:tav tm="0">
                                          <p:val>
                                            <p:fltVal val="360"/>
                                          </p:val>
                                        </p:tav>
                                        <p:tav tm="100000">
                                          <p:val>
                                            <p:fltVal val="0"/>
                                          </p:val>
                                        </p:tav>
                                      </p:tavLst>
                                    </p:anim>
                                    <p:animEffect transition="in" filter="fade">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3933056"/>
            <a:ext cx="8640960" cy="2376264"/>
          </a:xfrm>
          <a:solidFill>
            <a:srgbClr val="FFFF00"/>
          </a:solidFill>
          <a:ln w="25400">
            <a:solidFill>
              <a:schemeClr val="accent1"/>
            </a:solidFill>
          </a:ln>
        </p:spPr>
        <p:txBody>
          <a:bodyPr>
            <a:noAutofit/>
          </a:bodyPr>
          <a:lstStyle/>
          <a:p>
            <a:pPr algn="just"/>
            <a:r>
              <a:rPr lang="it-IT" sz="2400" b="1" dirty="0" smtClean="0">
                <a:solidFill>
                  <a:srgbClr val="FF0000"/>
                </a:solidFill>
              </a:rPr>
              <a:t>Solitamente succede in età adolescenziale </a:t>
            </a:r>
            <a:r>
              <a:rPr lang="it-IT" sz="2400" dirty="0" smtClean="0">
                <a:solidFill>
                  <a:schemeClr val="tx1"/>
                </a:solidFill>
              </a:rPr>
              <a:t>dove, in coincidenza con la pubertà, si hanno delle tempeste interiori ed esteriori non facilmente gestibili dal ragazzo.</a:t>
            </a:r>
          </a:p>
          <a:p>
            <a:pPr algn="just"/>
            <a:r>
              <a:rPr lang="it-IT" sz="2400" b="1" dirty="0" smtClean="0">
                <a:solidFill>
                  <a:srgbClr val="FF0000"/>
                </a:solidFill>
              </a:rPr>
              <a:t>L’adolescente si chiude </a:t>
            </a:r>
            <a:r>
              <a:rPr lang="it-IT" sz="2400" dirty="0" smtClean="0">
                <a:solidFill>
                  <a:schemeClr val="tx1"/>
                </a:solidFill>
              </a:rPr>
              <a:t>nella stanza della propria intimità in segreti che i genitori conoscono benissimo ma che non sempre rispettano in modo tale che la natura e l’esperienza facciano il loro corso.</a:t>
            </a:r>
            <a:endParaRPr lang="it-IT" sz="2400" dirty="0">
              <a:solidFill>
                <a:schemeClr val="tx1"/>
              </a:solidFill>
            </a:endParaRPr>
          </a:p>
        </p:txBody>
      </p:sp>
      <p:sp>
        <p:nvSpPr>
          <p:cNvPr id="6" name="Segnaposto data 5"/>
          <p:cNvSpPr>
            <a:spLocks noGrp="1"/>
          </p:cNvSpPr>
          <p:nvPr>
            <p:ph type="dt" sz="half" idx="10"/>
          </p:nvPr>
        </p:nvSpPr>
        <p:spPr/>
        <p:txBody>
          <a:bodyPr/>
          <a:lstStyle/>
          <a:p>
            <a:fld id="{8952E40B-A52A-490A-A2FD-FA23C7DC20DA}"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pic>
        <p:nvPicPr>
          <p:cNvPr id="2050" name="Picture 2" descr="C:\Users\Master\Desktop\Ultime foto\cot7.jpg"/>
          <p:cNvPicPr>
            <a:picLocks noChangeAspect="1" noChangeArrowheads="1"/>
          </p:cNvPicPr>
          <p:nvPr/>
        </p:nvPicPr>
        <p:blipFill>
          <a:blip r:embed="rId2" cstate="print"/>
          <a:srcRect/>
          <a:stretch>
            <a:fillRect/>
          </a:stretch>
        </p:blipFill>
        <p:spPr bwMode="auto">
          <a:xfrm>
            <a:off x="2843808" y="1412776"/>
            <a:ext cx="3462680" cy="2304256"/>
          </a:xfrm>
          <a:prstGeom prst="rect">
            <a:avLst/>
          </a:prstGeom>
          <a:noFill/>
          <a:ln w="25400">
            <a:solidFill>
              <a:schemeClr val="accent1"/>
            </a:solidFill>
          </a:ln>
        </p:spPr>
      </p:pic>
      <p:sp>
        <p:nvSpPr>
          <p:cNvPr id="8" name="CasellaDiTesto 7"/>
          <p:cNvSpPr txBox="1"/>
          <p:nvPr/>
        </p:nvSpPr>
        <p:spPr>
          <a:xfrm>
            <a:off x="251520" y="332656"/>
            <a:ext cx="8640960" cy="954107"/>
          </a:xfrm>
          <a:prstGeom prst="rect">
            <a:avLst/>
          </a:prstGeom>
          <a:noFill/>
        </p:spPr>
        <p:txBody>
          <a:bodyPr wrap="square" rtlCol="0">
            <a:spAutoFit/>
          </a:bodyPr>
          <a:lstStyle/>
          <a:p>
            <a:pPr algn="ctr"/>
            <a:r>
              <a:rPr lang="it-IT" sz="2800" b="1" dirty="0" smtClean="0">
                <a:solidFill>
                  <a:srgbClr val="FF0000"/>
                </a:solidFill>
              </a:rPr>
              <a:t>La prima cotta è un innamoramento non previsto e sgorga direttamente dal cuore</a:t>
            </a:r>
            <a:endParaRPr lang="it-IT"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404664"/>
            <a:ext cx="8640960" cy="792088"/>
          </a:xfrm>
        </p:spPr>
        <p:txBody>
          <a:bodyPr>
            <a:noAutofit/>
          </a:bodyPr>
          <a:lstStyle/>
          <a:p>
            <a:pPr algn="ctr"/>
            <a:r>
              <a:rPr lang="it-IT" sz="2800" b="1" dirty="0" smtClean="0">
                <a:solidFill>
                  <a:srgbClr val="FF0000"/>
                </a:solidFill>
              </a:rPr>
              <a:t>L’adolescente comincia a sentire per un’altra persona qualcosa che va oltre l’amicizia </a:t>
            </a:r>
            <a:endParaRPr lang="it-IT" sz="3200" dirty="0">
              <a:solidFill>
                <a:srgbClr val="FF0000"/>
              </a:solidFill>
            </a:endParaRPr>
          </a:p>
        </p:txBody>
      </p:sp>
      <p:sp>
        <p:nvSpPr>
          <p:cNvPr id="3" name="Sottotitolo 2"/>
          <p:cNvSpPr>
            <a:spLocks noGrp="1"/>
          </p:cNvSpPr>
          <p:nvPr>
            <p:ph type="subTitle" idx="1"/>
          </p:nvPr>
        </p:nvSpPr>
        <p:spPr>
          <a:xfrm>
            <a:off x="251520" y="1484784"/>
            <a:ext cx="8640960" cy="1944216"/>
          </a:xfrm>
          <a:solidFill>
            <a:srgbClr val="FFFF00"/>
          </a:solidFill>
          <a:ln w="25400">
            <a:solidFill>
              <a:schemeClr val="accent1"/>
            </a:solidFill>
          </a:ln>
        </p:spPr>
        <p:txBody>
          <a:bodyPr>
            <a:noAutofit/>
          </a:bodyPr>
          <a:lstStyle/>
          <a:p>
            <a:pPr algn="just"/>
            <a:r>
              <a:rPr lang="it-IT" sz="2400" b="1" dirty="0" smtClean="0">
                <a:solidFill>
                  <a:srgbClr val="FF0000"/>
                </a:solidFill>
              </a:rPr>
              <a:t>Quando succede l’incontro</a:t>
            </a:r>
            <a:r>
              <a:rPr lang="it-IT" sz="2400" dirty="0" smtClean="0"/>
              <a:t> </a:t>
            </a:r>
            <a:r>
              <a:rPr lang="it-IT" sz="2400" dirty="0" smtClean="0">
                <a:solidFill>
                  <a:schemeClr val="tx1"/>
                </a:solidFill>
              </a:rPr>
              <a:t>che determina la scintilla, si mettono in atto tutte quelle piccole esperienze acquisite nel breve lasso di tempo nel quale era uscito dal gruppo dei pari per prepararsi all’approccio di coppia impiegando argomenti di tipo estetico, di affinità elettive, simpatia, eccetera.</a:t>
            </a:r>
            <a:endParaRPr lang="it-IT" sz="2400" dirty="0">
              <a:solidFill>
                <a:schemeClr val="tx1"/>
              </a:solidFill>
            </a:endParaRPr>
          </a:p>
        </p:txBody>
      </p:sp>
      <p:sp>
        <p:nvSpPr>
          <p:cNvPr id="6" name="Segnaposto data 5"/>
          <p:cNvSpPr>
            <a:spLocks noGrp="1"/>
          </p:cNvSpPr>
          <p:nvPr>
            <p:ph type="dt" sz="half" idx="10"/>
          </p:nvPr>
        </p:nvSpPr>
        <p:spPr/>
        <p:txBody>
          <a:bodyPr/>
          <a:lstStyle/>
          <a:p>
            <a:fld id="{3982B9FB-83C7-42B0-834B-E0B9E2F80F46}"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pic>
        <p:nvPicPr>
          <p:cNvPr id="8" name="Immagine 7" descr="la prima cotta degli adolescenti"/>
          <p:cNvPicPr/>
          <p:nvPr/>
        </p:nvPicPr>
        <p:blipFill>
          <a:blip r:embed="rId2" cstate="print"/>
          <a:srcRect/>
          <a:stretch>
            <a:fillRect/>
          </a:stretch>
        </p:blipFill>
        <p:spPr bwMode="auto">
          <a:xfrm>
            <a:off x="2627784" y="3573016"/>
            <a:ext cx="3960440" cy="2952328"/>
          </a:xfrm>
          <a:prstGeom prst="rect">
            <a:avLst/>
          </a:prstGeom>
          <a:noFill/>
          <a:ln w="25400">
            <a:solidFill>
              <a:schemeClr val="accent3"/>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Autofit/>
          </a:bodyPr>
          <a:lstStyle/>
          <a:p>
            <a:pPr algn="ctr"/>
            <a:r>
              <a:rPr lang="it-IT" sz="2800" b="1" cap="all" dirty="0" smtClean="0">
                <a:solidFill>
                  <a:srgbClr val="FF0000"/>
                </a:solidFill>
              </a:rPr>
              <a:t>COSA FA SCATTARE LA SCINTILLA PER LA PRIMA COTTA?</a:t>
            </a:r>
            <a:endParaRPr lang="it-IT" sz="2800" dirty="0">
              <a:solidFill>
                <a:srgbClr val="FF0000"/>
              </a:solidFill>
            </a:endParaRPr>
          </a:p>
        </p:txBody>
      </p:sp>
      <p:sp>
        <p:nvSpPr>
          <p:cNvPr id="3" name="Sottotitolo 2"/>
          <p:cNvSpPr>
            <a:spLocks noGrp="1"/>
          </p:cNvSpPr>
          <p:nvPr>
            <p:ph type="subTitle" idx="1"/>
          </p:nvPr>
        </p:nvSpPr>
        <p:spPr>
          <a:xfrm>
            <a:off x="251520" y="3933056"/>
            <a:ext cx="8640960" cy="2376264"/>
          </a:xfrm>
          <a:solidFill>
            <a:srgbClr val="FFFF00"/>
          </a:solidFill>
          <a:ln w="25400">
            <a:solidFill>
              <a:schemeClr val="accent1"/>
            </a:solidFill>
          </a:ln>
        </p:spPr>
        <p:txBody>
          <a:bodyPr>
            <a:noAutofit/>
          </a:bodyPr>
          <a:lstStyle/>
          <a:p>
            <a:pPr algn="just"/>
            <a:r>
              <a:rPr lang="it-IT" sz="2400" b="1" dirty="0" smtClean="0">
                <a:solidFill>
                  <a:srgbClr val="FF0000"/>
                </a:solidFill>
              </a:rPr>
              <a:t>L’input alla prima cotta </a:t>
            </a:r>
            <a:r>
              <a:rPr lang="it-IT" sz="2400" dirty="0" smtClean="0">
                <a:solidFill>
                  <a:schemeClr val="tx1"/>
                </a:solidFill>
              </a:rPr>
              <a:t>sono i lineamenti dell’altra persona che, solitamente, rispecchiano luce ma anche somiglianza con un sé immaginario e, dunque, non necessariamente fisico o psichico.</a:t>
            </a:r>
          </a:p>
          <a:p>
            <a:pPr algn="ctr"/>
            <a:r>
              <a:rPr lang="it-IT" sz="2400" b="1" i="1" dirty="0" smtClean="0">
                <a:solidFill>
                  <a:srgbClr val="FF0000"/>
                </a:solidFill>
              </a:rPr>
              <a:t>Non è necessario, infatti, che due adolescenti abbiano le stesse sembianze o lo stesso carattere ma sicuramente hanno sembianze e caratteri affini.</a:t>
            </a:r>
            <a:r>
              <a:rPr lang="it-IT" sz="2400" b="1" dirty="0" smtClean="0">
                <a:solidFill>
                  <a:srgbClr val="FF0000"/>
                </a:solidFill>
              </a:rPr>
              <a:t> </a:t>
            </a:r>
            <a:endParaRPr lang="it-IT" sz="2400" b="1" dirty="0">
              <a:solidFill>
                <a:srgbClr val="FF0000"/>
              </a:solidFill>
            </a:endParaRPr>
          </a:p>
        </p:txBody>
      </p:sp>
      <p:sp>
        <p:nvSpPr>
          <p:cNvPr id="6" name="Segnaposto data 5"/>
          <p:cNvSpPr>
            <a:spLocks noGrp="1"/>
          </p:cNvSpPr>
          <p:nvPr>
            <p:ph type="dt" sz="half" idx="10"/>
          </p:nvPr>
        </p:nvSpPr>
        <p:spPr/>
        <p:txBody>
          <a:bodyPr/>
          <a:lstStyle/>
          <a:p>
            <a:fld id="{785A6A5A-F5AD-4183-9E04-52EDDABC87B1}"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pic>
        <p:nvPicPr>
          <p:cNvPr id="3074" name="Picture 2" descr="C:\Users\Master\Desktop\Ultime foto\cot2.jpg"/>
          <p:cNvPicPr>
            <a:picLocks noChangeAspect="1" noChangeArrowheads="1"/>
          </p:cNvPicPr>
          <p:nvPr/>
        </p:nvPicPr>
        <p:blipFill>
          <a:blip r:embed="rId2" cstate="print"/>
          <a:srcRect l="14116" r="15306"/>
          <a:stretch>
            <a:fillRect/>
          </a:stretch>
        </p:blipFill>
        <p:spPr bwMode="auto">
          <a:xfrm>
            <a:off x="3131840" y="980728"/>
            <a:ext cx="2880320" cy="271573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rmAutofit fontScale="90000"/>
          </a:bodyPr>
          <a:lstStyle/>
          <a:p>
            <a:pPr algn="ctr"/>
            <a:r>
              <a:rPr lang="it-IT" sz="2400" dirty="0" smtClean="0">
                <a:solidFill>
                  <a:srgbClr val="FF0000"/>
                </a:solidFill>
              </a:rPr>
              <a:t> </a:t>
            </a:r>
            <a:r>
              <a:rPr lang="it-IT" sz="3100" b="1" dirty="0" smtClean="0">
                <a:solidFill>
                  <a:srgbClr val="FF0000"/>
                </a:solidFill>
              </a:rPr>
              <a:t>Cosa significa prima cotta?</a:t>
            </a:r>
            <a:endParaRPr lang="it-IT" sz="2400" dirty="0" smtClean="0">
              <a:solidFill>
                <a:srgbClr val="FF0000"/>
              </a:solidFill>
            </a:endParaRPr>
          </a:p>
        </p:txBody>
      </p:sp>
      <p:sp>
        <p:nvSpPr>
          <p:cNvPr id="3" name="Sottotitolo 2"/>
          <p:cNvSpPr>
            <a:spLocks noGrp="1"/>
          </p:cNvSpPr>
          <p:nvPr>
            <p:ph type="subTitle" idx="1"/>
          </p:nvPr>
        </p:nvSpPr>
        <p:spPr>
          <a:xfrm>
            <a:off x="251520" y="1124744"/>
            <a:ext cx="8640960" cy="1584176"/>
          </a:xfrm>
          <a:solidFill>
            <a:srgbClr val="FFFF00"/>
          </a:solidFill>
          <a:ln w="25400">
            <a:solidFill>
              <a:schemeClr val="accent1"/>
            </a:solidFill>
          </a:ln>
        </p:spPr>
        <p:txBody>
          <a:bodyPr>
            <a:noAutofit/>
          </a:bodyPr>
          <a:lstStyle/>
          <a:p>
            <a:pPr algn="just"/>
            <a:r>
              <a:rPr lang="it-IT" sz="2400" b="1" dirty="0" smtClean="0">
                <a:solidFill>
                  <a:srgbClr val="FF0000"/>
                </a:solidFill>
              </a:rPr>
              <a:t>Significa che l’attrazione </a:t>
            </a:r>
            <a:r>
              <a:rPr lang="it-IT" sz="2400" dirty="0" smtClean="0">
                <a:solidFill>
                  <a:schemeClr val="tx1"/>
                </a:solidFill>
              </a:rPr>
              <a:t>è tutta nel cervello e solo per casualità può essere reciproca, infatti molte volte succede una prima cotta unilaterale e questa provoca</a:t>
            </a:r>
            <a:r>
              <a:rPr lang="it-IT" sz="2400" b="1" dirty="0" smtClean="0">
                <a:solidFill>
                  <a:schemeClr val="tx1"/>
                </a:solidFill>
              </a:rPr>
              <a:t> una sofferenza bruciante: da qui il nome di “cotta”.</a:t>
            </a:r>
            <a:endParaRPr lang="it-IT" sz="2400" dirty="0">
              <a:solidFill>
                <a:schemeClr val="tx1"/>
              </a:solidFill>
            </a:endParaRPr>
          </a:p>
        </p:txBody>
      </p:sp>
      <p:sp>
        <p:nvSpPr>
          <p:cNvPr id="6" name="Segnaposto data 5"/>
          <p:cNvSpPr>
            <a:spLocks noGrp="1"/>
          </p:cNvSpPr>
          <p:nvPr>
            <p:ph type="dt" sz="half" idx="10"/>
          </p:nvPr>
        </p:nvSpPr>
        <p:spPr/>
        <p:txBody>
          <a:bodyPr/>
          <a:lstStyle/>
          <a:p>
            <a:fld id="{27FC0186-35BF-403C-8602-91C75DB11503}"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pic>
        <p:nvPicPr>
          <p:cNvPr id="4098" name="Picture 2" descr="C:\Users\Master\Desktop\Ultime foto\cot1.jpg"/>
          <p:cNvPicPr>
            <a:picLocks noChangeAspect="1" noChangeArrowheads="1"/>
          </p:cNvPicPr>
          <p:nvPr/>
        </p:nvPicPr>
        <p:blipFill>
          <a:blip r:embed="rId2" cstate="print"/>
          <a:srcRect/>
          <a:stretch>
            <a:fillRect/>
          </a:stretch>
        </p:blipFill>
        <p:spPr bwMode="auto">
          <a:xfrm>
            <a:off x="1475656" y="2852936"/>
            <a:ext cx="6172114" cy="3456384"/>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rmAutofit fontScale="90000"/>
          </a:bodyPr>
          <a:lstStyle/>
          <a:p>
            <a:pPr algn="ctr"/>
            <a:r>
              <a:rPr lang="it-IT" sz="2400" dirty="0" smtClean="0">
                <a:solidFill>
                  <a:srgbClr val="FF0000"/>
                </a:solidFill>
              </a:rPr>
              <a:t> </a:t>
            </a:r>
            <a:r>
              <a:rPr lang="it-IT" sz="3100" b="1" cap="all" dirty="0" smtClean="0">
                <a:solidFill>
                  <a:srgbClr val="FF0000"/>
                </a:solidFill>
              </a:rPr>
              <a:t>LA PRIMA COTTA DEI FIGLI VISSUTA DAI GENITORI</a:t>
            </a:r>
            <a:endParaRPr lang="it-IT" sz="3100" dirty="0">
              <a:solidFill>
                <a:srgbClr val="FF0000"/>
              </a:solidFill>
            </a:endParaRPr>
          </a:p>
        </p:txBody>
      </p:sp>
      <p:sp>
        <p:nvSpPr>
          <p:cNvPr id="3" name="Sottotitolo 2"/>
          <p:cNvSpPr>
            <a:spLocks noGrp="1"/>
          </p:cNvSpPr>
          <p:nvPr>
            <p:ph type="subTitle" idx="1"/>
          </p:nvPr>
        </p:nvSpPr>
        <p:spPr>
          <a:xfrm>
            <a:off x="251520" y="3573016"/>
            <a:ext cx="8640960" cy="2736304"/>
          </a:xfrm>
          <a:solidFill>
            <a:srgbClr val="FFFF00"/>
          </a:solidFill>
          <a:ln w="25400">
            <a:solidFill>
              <a:schemeClr val="accent1"/>
            </a:solidFill>
          </a:ln>
        </p:spPr>
        <p:txBody>
          <a:bodyPr>
            <a:noAutofit/>
          </a:bodyPr>
          <a:lstStyle/>
          <a:p>
            <a:pPr algn="just"/>
            <a:r>
              <a:rPr lang="it-IT" sz="2400" b="1" dirty="0" smtClean="0">
                <a:solidFill>
                  <a:schemeClr val="tx1"/>
                </a:solidFill>
              </a:rPr>
              <a:t>La prima cotta di un figlio o di una figlia è vissuta, da parte dei genitori, non sempre come un normale procedere della vita, ma qualcosa che crea confusione se non, addirittura, panico.</a:t>
            </a:r>
            <a:endParaRPr lang="it-IT" sz="2400" dirty="0" smtClean="0">
              <a:solidFill>
                <a:schemeClr val="tx1"/>
              </a:solidFill>
            </a:endParaRPr>
          </a:p>
          <a:p>
            <a:pPr algn="ctr"/>
            <a:r>
              <a:rPr lang="it-IT" sz="2400" i="1" dirty="0" smtClean="0">
                <a:solidFill>
                  <a:schemeClr val="tx1"/>
                </a:solidFill>
              </a:rPr>
              <a:t>I rapporti psico-sociali del figlio o della figlia si evolvono come è giusto che sia ma i genitori, forse dimentichi che da quella strada son passati anche loro, cominciano a temere di perdere il controllo della situazione, nonché dei figli.</a:t>
            </a:r>
            <a:endParaRPr lang="it-IT" sz="2400" dirty="0">
              <a:solidFill>
                <a:schemeClr val="tx1"/>
              </a:solidFill>
            </a:endParaRPr>
          </a:p>
        </p:txBody>
      </p:sp>
      <p:sp>
        <p:nvSpPr>
          <p:cNvPr id="6" name="Segnaposto data 5"/>
          <p:cNvSpPr>
            <a:spLocks noGrp="1"/>
          </p:cNvSpPr>
          <p:nvPr>
            <p:ph type="dt" sz="half" idx="10"/>
          </p:nvPr>
        </p:nvSpPr>
        <p:spPr/>
        <p:txBody>
          <a:bodyPr/>
          <a:lstStyle/>
          <a:p>
            <a:fld id="{B03E621C-7451-4DE9-87F2-EF4D95800026}" type="datetime1">
              <a:rPr lang="it-IT" smtClean="0"/>
              <a:pPr/>
              <a:t>27/03/2020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pic>
        <p:nvPicPr>
          <p:cNvPr id="8" name="Immagine 7" descr="la prima cotta degli adolescenti"/>
          <p:cNvPicPr/>
          <p:nvPr/>
        </p:nvPicPr>
        <p:blipFill>
          <a:blip r:embed="rId2" cstate="print"/>
          <a:srcRect/>
          <a:stretch>
            <a:fillRect/>
          </a:stretch>
        </p:blipFill>
        <p:spPr bwMode="auto">
          <a:xfrm>
            <a:off x="2915816" y="908720"/>
            <a:ext cx="3456384" cy="2520280"/>
          </a:xfrm>
          <a:prstGeom prst="rect">
            <a:avLst/>
          </a:prstGeom>
          <a:noFill/>
          <a:ln w="25400">
            <a:solidFill>
              <a:schemeClr val="accent3"/>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rmAutofit fontScale="90000"/>
          </a:bodyPr>
          <a:lstStyle/>
          <a:p>
            <a:pPr algn="ctr"/>
            <a:r>
              <a:rPr lang="it-IT" sz="2400" dirty="0" smtClean="0">
                <a:solidFill>
                  <a:srgbClr val="FF0000"/>
                </a:solidFill>
              </a:rPr>
              <a:t> </a:t>
            </a:r>
            <a:r>
              <a:rPr lang="it-IT" sz="3100" b="1" cap="all" dirty="0" smtClean="0">
                <a:solidFill>
                  <a:srgbClr val="FF0000"/>
                </a:solidFill>
              </a:rPr>
              <a:t>GESTIONE DELLA PRIMA COTTA DEI FIGLI</a:t>
            </a:r>
            <a:endParaRPr lang="it-IT" sz="3600" dirty="0">
              <a:solidFill>
                <a:srgbClr val="FF0000"/>
              </a:solidFill>
            </a:endParaRPr>
          </a:p>
        </p:txBody>
      </p:sp>
      <p:sp>
        <p:nvSpPr>
          <p:cNvPr id="3" name="Sottotitolo 2"/>
          <p:cNvSpPr>
            <a:spLocks noGrp="1"/>
          </p:cNvSpPr>
          <p:nvPr>
            <p:ph type="subTitle" idx="1"/>
          </p:nvPr>
        </p:nvSpPr>
        <p:spPr>
          <a:xfrm>
            <a:off x="251520" y="1484784"/>
            <a:ext cx="8640960" cy="3240360"/>
          </a:xfrm>
          <a:solidFill>
            <a:srgbClr val="FFFF00"/>
          </a:solidFill>
          <a:ln w="25400">
            <a:solidFill>
              <a:schemeClr val="accent1"/>
            </a:solidFill>
          </a:ln>
        </p:spPr>
        <p:txBody>
          <a:bodyPr>
            <a:noAutofit/>
          </a:bodyPr>
          <a:lstStyle/>
          <a:p>
            <a:pPr algn="ctr"/>
            <a:r>
              <a:rPr lang="it-IT" sz="2000" b="1" i="1" dirty="0" smtClean="0">
                <a:solidFill>
                  <a:srgbClr val="0070C0"/>
                </a:solidFill>
              </a:rPr>
              <a:t>Il papà è preoccupato perché la figlia, alle prese con la prima cotta, potrebbe non sapere badare a se stessa, cercherà di proteggerla e darle ottimi consigli arrancati.</a:t>
            </a:r>
            <a:endParaRPr lang="it-IT" sz="2000" b="1" dirty="0" smtClean="0">
              <a:solidFill>
                <a:srgbClr val="0070C0"/>
              </a:solidFill>
            </a:endParaRPr>
          </a:p>
          <a:p>
            <a:pPr algn="just"/>
            <a:r>
              <a:rPr lang="it-IT" sz="2000" b="1" dirty="0" smtClean="0">
                <a:solidFill>
                  <a:srgbClr val="FF0000"/>
                </a:solidFill>
              </a:rPr>
              <a:t>Si rende conto</a:t>
            </a:r>
            <a:r>
              <a:rPr lang="it-IT" sz="2000" dirty="0" smtClean="0">
                <a:solidFill>
                  <a:schemeClr val="tx1"/>
                </a:solidFill>
              </a:rPr>
              <a:t>, infatti, che non sa nulla dell’universo femminile e, facendo capo ai suoi ricordi adolescenziali, mette in guardia la figlia perché i maschi vogliono solo “quello”.</a:t>
            </a:r>
          </a:p>
          <a:p>
            <a:pPr algn="just"/>
            <a:r>
              <a:rPr lang="it-IT" sz="2000" b="1" dirty="0" smtClean="0">
                <a:solidFill>
                  <a:srgbClr val="FF0000"/>
                </a:solidFill>
              </a:rPr>
              <a:t>La prima cotta della figlia </a:t>
            </a:r>
            <a:r>
              <a:rPr lang="it-IT" sz="2000" dirty="0" smtClean="0">
                <a:solidFill>
                  <a:schemeClr val="tx1"/>
                </a:solidFill>
              </a:rPr>
              <a:t>mette in crisi ogni papà che a suo tempo ha fatto il birichino, approfittando, magari, della prima cotta di una sua coetanea ma, senza fare troppi </a:t>
            </a:r>
            <a:r>
              <a:rPr lang="it-IT" sz="2000" dirty="0" err="1" smtClean="0">
                <a:solidFill>
                  <a:schemeClr val="tx1"/>
                </a:solidFill>
              </a:rPr>
              <a:t>mea</a:t>
            </a:r>
            <a:r>
              <a:rPr lang="it-IT" sz="2000" dirty="0" smtClean="0">
                <a:solidFill>
                  <a:schemeClr val="tx1"/>
                </a:solidFill>
              </a:rPr>
              <a:t> culpa, passa la palla alla mamma che da parte sua invece si mostra più comprensiva.</a:t>
            </a:r>
            <a:endParaRPr lang="it-IT" sz="2000" dirty="0">
              <a:solidFill>
                <a:schemeClr val="tx1"/>
              </a:solidFill>
            </a:endParaRPr>
          </a:p>
        </p:txBody>
      </p:sp>
      <p:sp>
        <p:nvSpPr>
          <p:cNvPr id="6" name="Segnaposto data 5"/>
          <p:cNvSpPr>
            <a:spLocks noGrp="1"/>
          </p:cNvSpPr>
          <p:nvPr>
            <p:ph type="dt" sz="half" idx="10"/>
          </p:nvPr>
        </p:nvSpPr>
        <p:spPr/>
        <p:txBody>
          <a:bodyPr/>
          <a:lstStyle/>
          <a:p>
            <a:fld id="{B04298DC-C1AF-4BEA-B4E9-8DDB89E8882F}"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9" name="CasellaDiTesto 8"/>
          <p:cNvSpPr txBox="1"/>
          <p:nvPr/>
        </p:nvSpPr>
        <p:spPr>
          <a:xfrm>
            <a:off x="2411760" y="908720"/>
            <a:ext cx="4320480" cy="461665"/>
          </a:xfrm>
          <a:prstGeom prst="rect">
            <a:avLst/>
          </a:prstGeom>
          <a:noFill/>
        </p:spPr>
        <p:txBody>
          <a:bodyPr wrap="square" rtlCol="0">
            <a:spAutoFit/>
          </a:bodyPr>
          <a:lstStyle/>
          <a:p>
            <a:pPr algn="ctr"/>
            <a:r>
              <a:rPr lang="it-IT" sz="2400" b="1" dirty="0" smtClean="0">
                <a:solidFill>
                  <a:srgbClr val="0070C0"/>
                </a:solidFill>
              </a:rPr>
              <a:t>Prima variante</a:t>
            </a:r>
            <a:endParaRPr lang="it-IT" sz="2400" b="1" dirty="0">
              <a:solidFill>
                <a:srgbClr val="0070C0"/>
              </a:solidFill>
            </a:endParaRPr>
          </a:p>
        </p:txBody>
      </p:sp>
      <p:pic>
        <p:nvPicPr>
          <p:cNvPr id="10" name="Immagine 9" descr="la prima cotta degli adolescenti"/>
          <p:cNvPicPr/>
          <p:nvPr/>
        </p:nvPicPr>
        <p:blipFill>
          <a:blip r:embed="rId2" cstate="print"/>
          <a:srcRect/>
          <a:stretch>
            <a:fillRect/>
          </a:stretch>
        </p:blipFill>
        <p:spPr bwMode="auto">
          <a:xfrm>
            <a:off x="3203848" y="4797152"/>
            <a:ext cx="2765301" cy="1843534"/>
          </a:xfrm>
          <a:prstGeom prst="rect">
            <a:avLst/>
          </a:prstGeom>
          <a:noFill/>
          <a:ln w="25400">
            <a:solidFill>
              <a:schemeClr val="accent3"/>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504056"/>
          </a:xfrm>
        </p:spPr>
        <p:txBody>
          <a:bodyPr>
            <a:noAutofit/>
          </a:bodyPr>
          <a:lstStyle/>
          <a:p>
            <a:pPr algn="ctr"/>
            <a:r>
              <a:rPr lang="it-IT" sz="2800" dirty="0" smtClean="0">
                <a:solidFill>
                  <a:srgbClr val="FF0000"/>
                </a:solidFill>
              </a:rPr>
              <a:t> </a:t>
            </a:r>
            <a:r>
              <a:rPr lang="it-IT" sz="2800" b="1" cap="all" dirty="0" smtClean="0">
                <a:solidFill>
                  <a:srgbClr val="FF0000"/>
                </a:solidFill>
              </a:rPr>
              <a:t>GESTIONE DELLA PRIMA COTTA DEI FIGLI</a:t>
            </a:r>
            <a:endParaRPr lang="it-IT" sz="2800" dirty="0">
              <a:solidFill>
                <a:srgbClr val="FF0000"/>
              </a:solidFill>
            </a:endParaRPr>
          </a:p>
        </p:txBody>
      </p:sp>
      <p:sp>
        <p:nvSpPr>
          <p:cNvPr id="3" name="Sottotitolo 2"/>
          <p:cNvSpPr>
            <a:spLocks noGrp="1"/>
          </p:cNvSpPr>
          <p:nvPr>
            <p:ph type="subTitle" idx="1"/>
          </p:nvPr>
        </p:nvSpPr>
        <p:spPr>
          <a:xfrm>
            <a:off x="251520" y="3717032"/>
            <a:ext cx="8630776" cy="2592288"/>
          </a:xfrm>
          <a:solidFill>
            <a:srgbClr val="FFFF00"/>
          </a:solidFill>
          <a:ln w="25400">
            <a:solidFill>
              <a:schemeClr val="accent1"/>
            </a:solidFill>
          </a:ln>
        </p:spPr>
        <p:txBody>
          <a:bodyPr>
            <a:noAutofit/>
          </a:bodyPr>
          <a:lstStyle/>
          <a:p>
            <a:pPr algn="ctr"/>
            <a:r>
              <a:rPr lang="it-IT" sz="2000" b="1" i="1" dirty="0" smtClean="0">
                <a:solidFill>
                  <a:srgbClr val="0070C0"/>
                </a:solidFill>
              </a:rPr>
              <a:t>Normalmente la mamma cerca di dare “buoni” consigli che, puntualmente, la figlia alle prese con la prima cotta non ascolta.</a:t>
            </a:r>
            <a:endParaRPr lang="it-IT" sz="2000" b="1" dirty="0" smtClean="0">
              <a:solidFill>
                <a:srgbClr val="0070C0"/>
              </a:solidFill>
            </a:endParaRPr>
          </a:p>
          <a:p>
            <a:pPr algn="just"/>
            <a:r>
              <a:rPr lang="it-IT" sz="2000" b="1" dirty="0" smtClean="0">
                <a:solidFill>
                  <a:srgbClr val="FF0000"/>
                </a:solidFill>
              </a:rPr>
              <a:t>I cambiamenti della figlia </a:t>
            </a:r>
            <a:r>
              <a:rPr lang="it-IT" sz="2000" dirty="0" smtClean="0">
                <a:solidFill>
                  <a:schemeClr val="tx1"/>
                </a:solidFill>
              </a:rPr>
              <a:t>fanno tornare in mente ad ogni mamma quando la prima cotta le aveva spezzato il cuore, come aveva gestito la cosa, come l’aveva risolta e come era finita.</a:t>
            </a:r>
          </a:p>
          <a:p>
            <a:pPr algn="just"/>
            <a:r>
              <a:rPr lang="it-IT" sz="2000" b="1" dirty="0" smtClean="0">
                <a:solidFill>
                  <a:srgbClr val="FF0000"/>
                </a:solidFill>
              </a:rPr>
              <a:t>Ma nessuna mamma </a:t>
            </a:r>
            <a:r>
              <a:rPr lang="it-IT" sz="2000" dirty="0" smtClean="0">
                <a:solidFill>
                  <a:schemeClr val="tx1"/>
                </a:solidFill>
              </a:rPr>
              <a:t>sembra ricordarsi che aveva cercato di vivere la sua esperienza condividendola esclusivamente con qualche amica e non con la mamma.</a:t>
            </a:r>
          </a:p>
        </p:txBody>
      </p:sp>
      <p:sp>
        <p:nvSpPr>
          <p:cNvPr id="6" name="Segnaposto data 5"/>
          <p:cNvSpPr>
            <a:spLocks noGrp="1"/>
          </p:cNvSpPr>
          <p:nvPr>
            <p:ph type="dt" sz="half" idx="10"/>
          </p:nvPr>
        </p:nvSpPr>
        <p:spPr/>
        <p:txBody>
          <a:bodyPr/>
          <a:lstStyle/>
          <a:p>
            <a:fld id="{5217EEE9-CC6E-454C-8014-79FE01F34B16}" type="datetime1">
              <a:rPr lang="it-IT" smtClean="0"/>
              <a:pPr/>
              <a:t>27/03/2020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9" name="CasellaDiTesto 8"/>
          <p:cNvSpPr txBox="1"/>
          <p:nvPr/>
        </p:nvSpPr>
        <p:spPr>
          <a:xfrm>
            <a:off x="2411760" y="908720"/>
            <a:ext cx="4320480" cy="461665"/>
          </a:xfrm>
          <a:prstGeom prst="rect">
            <a:avLst/>
          </a:prstGeom>
          <a:noFill/>
        </p:spPr>
        <p:txBody>
          <a:bodyPr wrap="square" rtlCol="0">
            <a:spAutoFit/>
          </a:bodyPr>
          <a:lstStyle/>
          <a:p>
            <a:pPr algn="ctr"/>
            <a:r>
              <a:rPr lang="it-IT" sz="2400" b="1" dirty="0" smtClean="0">
                <a:solidFill>
                  <a:srgbClr val="0070C0"/>
                </a:solidFill>
              </a:rPr>
              <a:t>Seconda variante (1)</a:t>
            </a:r>
            <a:endParaRPr lang="it-IT" sz="2400" b="1" dirty="0">
              <a:solidFill>
                <a:srgbClr val="0070C0"/>
              </a:solidFill>
            </a:endParaRPr>
          </a:p>
        </p:txBody>
      </p:sp>
      <p:pic>
        <p:nvPicPr>
          <p:cNvPr id="5122" name="Picture 2" descr="C:\Users\Master\Desktop\Ultime foto\cot8.jpg"/>
          <p:cNvPicPr>
            <a:picLocks noChangeAspect="1" noChangeArrowheads="1"/>
          </p:cNvPicPr>
          <p:nvPr/>
        </p:nvPicPr>
        <p:blipFill>
          <a:blip r:embed="rId2" cstate="print"/>
          <a:srcRect/>
          <a:stretch>
            <a:fillRect/>
          </a:stretch>
        </p:blipFill>
        <p:spPr bwMode="auto">
          <a:xfrm>
            <a:off x="3059832" y="1484784"/>
            <a:ext cx="3029844" cy="2016224"/>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 calcmode="lin" valueType="num">
                                      <p:cBhvr>
                                        <p:cTn id="9" dur="500" fill="hold"/>
                                        <p:tgtEl>
                                          <p:spTgt spid="5122"/>
                                        </p:tgtEl>
                                        <p:attrNameLst>
                                          <p:attrName>style.rotation</p:attrName>
                                        </p:attrNameLst>
                                      </p:cBhvr>
                                      <p:tavLst>
                                        <p:tav tm="0">
                                          <p:val>
                                            <p:fltVal val="360"/>
                                          </p:val>
                                        </p:tav>
                                        <p:tav tm="100000">
                                          <p:val>
                                            <p:fltVal val="0"/>
                                          </p:val>
                                        </p:tav>
                                      </p:tavLst>
                                    </p:anim>
                                    <p:animEffect transition="in" filter="fade">
                                      <p:cBhvr>
                                        <p:cTn id="10" dur="5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1054</Words>
  <Application>Microsoft Office PowerPoint</Application>
  <PresentationFormat>Presentazione su schermo (4:3)</PresentationFormat>
  <Paragraphs>91</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La prima cotta degli adolescenti. Come gestirla?</vt:lpstr>
      <vt:lpstr>La prima cotta degli adolescenti, quella canonica, è vissuta in modo travagliato</vt:lpstr>
      <vt:lpstr>Diapositiva 3</vt:lpstr>
      <vt:lpstr>L’adolescente comincia a sentire per un’altra persona qualcosa che va oltre l’amicizia </vt:lpstr>
      <vt:lpstr>COSA FA SCATTARE LA SCINTILLA PER LA PRIMA COTTA?</vt:lpstr>
      <vt:lpstr> Cosa significa prima cotta?</vt:lpstr>
      <vt:lpstr> LA PRIMA COTTA DEI FIGLI VISSUTA DAI GENITORI</vt:lpstr>
      <vt:lpstr> GESTIONE DELLA PRIMA COTTA DEI FIGLI</vt:lpstr>
      <vt:lpstr> GESTIONE DELLA PRIMA COTTA DEI FIGLI</vt:lpstr>
      <vt:lpstr> GESTIONE DELLA PRIMA COTTA DEI FIGLI</vt:lpstr>
      <vt:lpstr> GESTIONE DELLA PRIMA COTTA DEI FIGLI</vt:lpstr>
      <vt:lpstr> GESTIONE DELLA PRIMA COTTA DEI FIGLI</vt:lpstr>
      <vt:lpstr> GESTIONE DELLA PRIMA COTTA DEI FIGLI</vt:lpstr>
      <vt:lpstr>Primi approcci sì, coppie esclusive no</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prima cotta degli adolescenti. Come gestirla?</dc:title>
  <dc:creator>Master</dc:creator>
  <cp:lastModifiedBy>Master</cp:lastModifiedBy>
  <cp:revision>3</cp:revision>
  <dcterms:created xsi:type="dcterms:W3CDTF">2020-03-27T16:30:37Z</dcterms:created>
  <dcterms:modified xsi:type="dcterms:W3CDTF">2020-03-27T16:53:58Z</dcterms:modified>
</cp:coreProperties>
</file>